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Open with the destination, not the product tour. I am not here to show every Hermes feature. I am here to show how the system around a model makes AI dependable enough to become part of real work. The model is important, but it is one component. Context, tools, skills, schedules, state, verification, and approval are what turn a strong response into a repeatable operating system.</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Explain that every scheduled-task run starts in a fresh session. State is the continuity contract. It records the last run, sources reviewed, items already surfaced, open follow-ups, items suppressed and why, and verification status. Without state, the system repeatedly rediscovers the same information and calls it fresh. The suppressed list matters because it makes the attention filter auditable. It also stops yesterday's low-value item from resurfacing simply because the agent wants to be helpful.</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one of the most important design decisions. The Daily Field Report is allowed to return exactly SILENT when nothing crosses the bar. It surfaces at most three items, and only when they require attention, a decision, preparation, or a worthwhile intellectual move. Content ideas usually wait for the weekly Content Board. Silence prevents the system from becoming another notification channel that slowly trains the user to ignore it.</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dependable agentic system needs maintenance loops. My setup includes scheduled health checks, restorable backups, scheduled-task audits, and automatic failure triage. The triage loop detects a failure, performs a bounded diagnosis, applies only safe and scoped fixes, reruns the smallest meaningful proof, then verifies both the job and the delivery path. A successful script is not enough if the scheduler still marks the run failed. A completed task is not enough if the message never arrives.</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Connect the system design to institutional governance. Secrets belong in 1Password, Keychain, or protected environment sources, not in prompts. Each job should receive only the tools it needs. Research should separate verified facts, interpretation, and vendor claims. State changes need read-back or another verifier. Public posting, external messaging, purchases, permission changes, and destructive actions remain human-approved. We do not approve an agent because the demo is impressive. We approve a bounded workflow with named inputs, decisions, permissions, verification, and a human owner.</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Give the room several minutes in pairs. Ask each pair to choose a recurring task their team performs at least monthly. They must identify the decision, owner, trigger, inputs, required context, discovery method, decision rule, permitted action, verifier, state, notification threshold, prohibited actions, and escalation conditions. During the debrief, ask what decision improves, where the agent could be confidently wrong, what should remain silent, what still needs human approval, and what evidence would prove the run succeeded. Improve two examples live.</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with five takeaways. Start with a recurring decision, not a shiny tool. Put stable facts in context and repeatable judgment in skills. Separate collection from human-facing synthesis. Add state, verification, silence, and approval boundaries before calling it automation. Build one useful loop, observe it, then expand. The most useful agent is not the one that does the most. It is the one that knows what matters, proves what it did, and leaves you alone when nothing needs you. Then take questions.</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Ask for a show of hands. Let the room react. Then tell the short progression story: one-off prompts were useful, but repeated work exposed the limits of generic instructions and chat history. I started moving stable facts into memory, repeatable judgment into skills, and recurring work into scheduled processes. The surprise was that more automation initially created more noise. The work became useful only after adding filters, state, verification, and explicit permission boundaries. The goal was not to make AI busier. It was to make my work calmer.</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Define the category. Hermes is an open-source, provider-agnostic agent framework that can run in a terminal, a WebUI, and messaging platforms. The useful distinction is not chat versus a bigger chat. It is a response versus a system that knows the job, retrieves context, uses tools, follows procedures, runs repeatedly, preserves state, and verifies results. This is the mental model for the rest of the session.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down the stack. Person and purpose tell the system what matters. Context and constraints prevent generic advice. Skills preserve procedures and judgment. Tools and models let the system inspect and act. Schedules and subagents orchestrate recurring or parallel work. State and knowledge prevent amnesia. Verification and approval protect trust. The short distinction to repeat is: memory stores facts, skills store procedures, scheduled tasks execute procedures, and tools touch reality.</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Give the current snapshot, then immediately de-emphasize the vanity metrics. Hermes runs locally on my Mac. The gateway runs continuously. Telegram is the primary mobile surface, with the WebUI and terminal for longer work. GPT-5.6 is the main conversational model, while scheduled tasks can use other models based on task fit and cost. There are currently 49 active scheduled tasks and 117 installed skills. Most scheduled tasks are upstream and local. They do not all notify me. The accomplishment is not the count. It is that collection, synthesis, and delivery are separated.</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Use three real examples. The Daily K-12 AI and EdTech Research Ledger discovers and verifies new material, then writes a local evidence artifact. The Daily Field Report reads several upstream artifacts and surfaces no more than three items that require attention, a decision, preparation, or a worthwhile intellectual move. The Weekly Content Board or Speaking Packet promotes durable evidence into a specific draft. Public output still waits for approval. The same evidence can support decisions, speaking, and writing without producing three separate daily briefings.</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Introduce the loop template. Start with the decision, not the schedule. Name the job and human owner. Define the trigger, permitted inputs, required context, discovery method, decision rule, bounded action, verifier, state, notification rule, prohibited actions, and escalation conditions. A recurring prompt is not yet a dependable process. A loop becomes dependable when its boundaries and proof are as explicit as its desired output.</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Read the weak prompt aloud. It sounds reasonable, but the system has to guess what counts as AI news, which sources are trustworthy, what is new, what matters, and whether to notify anyone. The operating policy removes those guesses. It names sources, verifies dates, rejects duplicates and stale material, preserves links, labels confidence, states the decision implication, remains silent when nothing qualifies, and prohibits publishing or contacting anyone. Reliability comes from removing ambiguity before the run.</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live demo map. Ask David or the room for one recurring institute research need. Force three clarifications: who uses the result, what decision it could change, and what must be excluded. Add mission, audience, existing positions, trusted source categories, and output expectations. Attach only the tools needed. Split the work into a quiet collector and a later synthesis brief. Add state. Schedule it. Then verify the source use, artifact write, job status, and delivery status. Use a temporary or paused example. Do not modify a production workflow in the room.</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11315"/>
          </a:solidFill>
          <a:ln>
            <a:solidFill>
              <a:srgbClr val="11131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01_cover_0_0_133_75_56.jpg"/>
          <p:cNvPicPr>
            <a:picLocks noChangeAspect="1"/>
          </p:cNvPicPr>
          <p:nvPr/>
        </p:nvPicPr>
        <p:blipFill>
          <a:blip r:embed="rId2"/>
          <a:stretch>
            <a:fillRect/>
          </a:stretch>
        </p:blipFill>
        <p:spPr>
          <a:xfrm>
            <a:off x="0" y="0"/>
            <a:ext cx="12191695" cy="6858000"/>
          </a:xfrm>
          <a:prstGeom prst="rect">
            <a:avLst/>
          </a:prstGeom>
        </p:spPr>
      </p:pic>
      <p:sp>
        <p:nvSpPr>
          <p:cNvPr id="4" name="Rectangle 3"/>
          <p:cNvSpPr/>
          <p:nvPr/>
        </p:nvSpPr>
        <p:spPr>
          <a:xfrm>
            <a:off x="0" y="0"/>
            <a:ext cx="5166360" cy="6858000"/>
          </a:xfrm>
          <a:prstGeom prst="rect">
            <a:avLst/>
          </a:prstGeom>
          <a:solidFill>
            <a:srgbClr val="111315"/>
          </a:solidFill>
          <a:ln>
            <a:solidFill>
              <a:srgbClr val="11131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66928" y="384048"/>
            <a:ext cx="1828800" cy="274320"/>
          </a:xfrm>
          <a:prstGeom prst="rect">
            <a:avLst/>
          </a:prstGeom>
          <a:noFill/>
        </p:spPr>
        <p:txBody>
          <a:bodyPr wrap="square" lIns="0" rIns="0" tIns="0" bIns="0" anchor="t">
            <a:spAutoFit/>
          </a:bodyPr>
          <a:lstStyle/>
          <a:p>
            <a:pPr algn="l">
              <a:lnSpc>
                <a:spcPct val="105000"/>
              </a:lnSpc>
              <a:spcBef>
                <a:spcPts val="0"/>
              </a:spcBef>
              <a:spcAft>
                <a:spcPts val="0"/>
              </a:spcAft>
            </a:pPr>
            <a:r>
              <a:rPr sz="1000" b="1" i="0">
                <a:solidFill>
                  <a:srgbClr val="FF5A1F"/>
                </a:solidFill>
                <a:latin typeface="Menlo"/>
              </a:rPr>
              <a:t>HERMES</a:t>
            </a:r>
          </a:p>
        </p:txBody>
      </p:sp>
      <p:sp>
        <p:nvSpPr>
          <p:cNvPr id="6" name="TextBox 5"/>
          <p:cNvSpPr txBox="1"/>
          <p:nvPr/>
        </p:nvSpPr>
        <p:spPr>
          <a:xfrm>
            <a:off x="566928" y="1078992"/>
            <a:ext cx="4937760" cy="3017520"/>
          </a:xfrm>
          <a:prstGeom prst="rect">
            <a:avLst/>
          </a:prstGeom>
          <a:noFill/>
        </p:spPr>
        <p:txBody>
          <a:bodyPr wrap="square" lIns="0" rIns="0" tIns="0" bIns="0" anchor="t">
            <a:spAutoFit/>
          </a:bodyPr>
          <a:lstStyle/>
          <a:p>
            <a:pPr algn="l">
              <a:lnSpc>
                <a:spcPct val="95000"/>
              </a:lnSpc>
              <a:spcBef>
                <a:spcPts val="0"/>
              </a:spcBef>
              <a:spcAft>
                <a:spcPts val="0"/>
              </a:spcAft>
            </a:pPr>
            <a:r>
              <a:rPr sz="4200" b="1" i="0">
                <a:solidFill>
                  <a:srgbClr val="F1EEE7"/>
                </a:solidFill>
                <a:latin typeface="Avenir Next"/>
              </a:rPr>
              <a:t>The model is one
component.
</a:t>
            </a:r>
            <a:r>
              <a:rPr sz="4200" b="1" i="0">
                <a:solidFill>
                  <a:srgbClr val="FF5A1F"/>
                </a:solidFill>
                <a:latin typeface="Avenir Next"/>
              </a:rPr>
              <a:t>The system does the work.</a:t>
            </a:r>
          </a:p>
        </p:txBody>
      </p:sp>
      <p:sp>
        <p:nvSpPr>
          <p:cNvPr id="7" name="TextBox 6"/>
          <p:cNvSpPr txBox="1"/>
          <p:nvPr/>
        </p:nvSpPr>
        <p:spPr>
          <a:xfrm>
            <a:off x="594360" y="4709160"/>
            <a:ext cx="4251960" cy="713232"/>
          </a:xfrm>
          <a:prstGeom prst="rect">
            <a:avLst/>
          </a:prstGeom>
          <a:noFill/>
        </p:spPr>
        <p:txBody>
          <a:bodyPr wrap="square" lIns="0" rIns="0" tIns="0" bIns="0" anchor="t">
            <a:spAutoFit/>
          </a:bodyPr>
          <a:lstStyle/>
          <a:p>
            <a:pPr algn="l">
              <a:lnSpc>
                <a:spcPct val="105000"/>
              </a:lnSpc>
              <a:spcBef>
                <a:spcPts val="0"/>
              </a:spcBef>
              <a:spcAft>
                <a:spcPts val="0"/>
              </a:spcAft>
            </a:pPr>
            <a:r>
              <a:rPr sz="1700" b="0" i="0">
                <a:solidFill>
                  <a:srgbClr val="F1EEE7"/>
                </a:solidFill>
                <a:latin typeface="Avenir Next"/>
              </a:rPr>
              <a:t>How I built an agentic operating system around my actual work</a:t>
            </a:r>
          </a:p>
        </p:txBody>
      </p:sp>
      <p:sp>
        <p:nvSpPr>
          <p:cNvPr id="8" name="TextBox 7"/>
          <p:cNvSpPr txBox="1"/>
          <p:nvPr/>
        </p:nvSpPr>
        <p:spPr>
          <a:xfrm>
            <a:off x="594360" y="6071616"/>
            <a:ext cx="6309360" cy="256032"/>
          </a:xfrm>
          <a:prstGeom prst="rect">
            <a:avLst/>
          </a:prstGeom>
          <a:noFill/>
        </p:spPr>
        <p:txBody>
          <a:bodyPr wrap="square" lIns="0" rIns="0" tIns="0" bIns="0" anchor="t">
            <a:spAutoFit/>
          </a:bodyPr>
          <a:lstStyle/>
          <a:p>
            <a:pPr algn="l">
              <a:lnSpc>
                <a:spcPct val="105000"/>
              </a:lnSpc>
              <a:spcBef>
                <a:spcPts val="0"/>
              </a:spcBef>
              <a:spcAft>
                <a:spcPts val="0"/>
              </a:spcAft>
            </a:pPr>
            <a:r>
              <a:rPr sz="900" b="0" i="0">
                <a:solidFill>
                  <a:srgbClr val="A8ADB2"/>
                </a:solidFill>
                <a:latin typeface="Menlo"/>
              </a:rPr>
              <a:t>Rob Dickson  |  AI Superusers  |  Newman University  |  July 28, 2026</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11315"/>
          </a:solidFill>
          <a:ln>
            <a:solidFill>
              <a:srgbClr val="11131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06_state_0_0_133_75_65.jpg"/>
          <p:cNvPicPr>
            <a:picLocks noChangeAspect="1"/>
          </p:cNvPicPr>
          <p:nvPr/>
        </p:nvPicPr>
        <p:blipFill>
          <a:blip r:embed="rId2"/>
          <a:stretch>
            <a:fillRect/>
          </a:stretch>
        </p:blipFill>
        <p:spPr>
          <a:xfrm>
            <a:off x="0" y="0"/>
            <a:ext cx="12191695" cy="6858000"/>
          </a:xfrm>
          <a:prstGeom prst="rect">
            <a:avLst/>
          </a:prstGeom>
        </p:spPr>
      </p:pic>
      <p:sp>
        <p:nvSpPr>
          <p:cNvPr id="4" name="TextBox 3"/>
          <p:cNvSpPr txBox="1"/>
          <p:nvPr/>
        </p:nvSpPr>
        <p:spPr>
          <a:xfrm>
            <a:off x="502920" y="256032"/>
            <a:ext cx="5029200" cy="228600"/>
          </a:xfrm>
          <a:prstGeom prst="rect">
            <a:avLst/>
          </a:prstGeom>
          <a:noFill/>
        </p:spPr>
        <p:txBody>
          <a:bodyPr wrap="square" lIns="0" rIns="0" tIns="0" bIns="0" anchor="t">
            <a:spAutoFit/>
          </a:bodyPr>
          <a:lstStyle/>
          <a:p>
            <a:pPr algn="l">
              <a:lnSpc>
                <a:spcPct val="105000"/>
              </a:lnSpc>
              <a:spcBef>
                <a:spcPts val="0"/>
              </a:spcBef>
              <a:spcAft>
                <a:spcPts val="0"/>
              </a:spcAft>
            </a:pPr>
            <a:r>
              <a:rPr sz="900" b="1" i="0">
                <a:solidFill>
                  <a:srgbClr val="F1EEE7"/>
                </a:solidFill>
                <a:latin typeface="Menlo"/>
              </a:rPr>
              <a:t>STATE</a:t>
            </a:r>
          </a:p>
        </p:txBody>
      </p:sp>
      <p:sp>
        <p:nvSpPr>
          <p:cNvPr id="5" name="TextBox 4"/>
          <p:cNvSpPr txBox="1"/>
          <p:nvPr/>
        </p:nvSpPr>
        <p:spPr>
          <a:xfrm>
            <a:off x="594360" y="868680"/>
            <a:ext cx="5486400" cy="1325880"/>
          </a:xfrm>
          <a:prstGeom prst="rect">
            <a:avLst/>
          </a:prstGeom>
          <a:noFill/>
        </p:spPr>
        <p:txBody>
          <a:bodyPr wrap="square" lIns="0" rIns="0" tIns="0" bIns="0" anchor="t">
            <a:spAutoFit/>
          </a:bodyPr>
          <a:lstStyle/>
          <a:p>
            <a:pPr algn="l">
              <a:lnSpc>
                <a:spcPct val="105000"/>
              </a:lnSpc>
              <a:spcBef>
                <a:spcPts val="0"/>
              </a:spcBef>
              <a:spcAft>
                <a:spcPts val="0"/>
              </a:spcAft>
            </a:pPr>
            <a:r>
              <a:rPr sz="3700" b="1" i="0">
                <a:solidFill>
                  <a:srgbClr val="F1EEE7"/>
                </a:solidFill>
                <a:latin typeface="Avenir Next"/>
              </a:rPr>
              <a:t>State stops the agent from
rediscovering Tuesday.</a:t>
            </a:r>
          </a:p>
        </p:txBody>
      </p:sp>
      <p:sp>
        <p:nvSpPr>
          <p:cNvPr id="6" name="TextBox 5"/>
          <p:cNvSpPr txBox="1"/>
          <p:nvPr/>
        </p:nvSpPr>
        <p:spPr>
          <a:xfrm>
            <a:off x="640080" y="2788920"/>
            <a:ext cx="228600" cy="228600"/>
          </a:xfrm>
          <a:prstGeom prst="rect">
            <a:avLst/>
          </a:prstGeom>
          <a:noFill/>
        </p:spPr>
        <p:txBody>
          <a:bodyPr wrap="square" lIns="0" rIns="0" tIns="0" bIns="0" anchor="t">
            <a:spAutoFit/>
          </a:bodyPr>
          <a:lstStyle/>
          <a:p>
            <a:pPr algn="l">
              <a:lnSpc>
                <a:spcPct val="105000"/>
              </a:lnSpc>
              <a:spcBef>
                <a:spcPts val="0"/>
              </a:spcBef>
              <a:spcAft>
                <a:spcPts val="0"/>
              </a:spcAft>
            </a:pPr>
            <a:r>
              <a:rPr sz="1600" b="1" i="0">
                <a:solidFill>
                  <a:srgbClr val="FF5A1F"/>
                </a:solidFill>
                <a:latin typeface="Avenir Next"/>
              </a:rPr>
              <a:t>•</a:t>
            </a:r>
          </a:p>
        </p:txBody>
      </p:sp>
      <p:sp>
        <p:nvSpPr>
          <p:cNvPr id="7" name="TextBox 6"/>
          <p:cNvSpPr txBox="1"/>
          <p:nvPr/>
        </p:nvSpPr>
        <p:spPr>
          <a:xfrm>
            <a:off x="1024128" y="2798063"/>
            <a:ext cx="3840480" cy="228600"/>
          </a:xfrm>
          <a:prstGeom prst="rect">
            <a:avLst/>
          </a:prstGeom>
          <a:noFill/>
        </p:spPr>
        <p:txBody>
          <a:bodyPr wrap="square" lIns="0" rIns="0" tIns="0" bIns="0" anchor="t">
            <a:spAutoFit/>
          </a:bodyPr>
          <a:lstStyle/>
          <a:p>
            <a:pPr algn="l">
              <a:lnSpc>
                <a:spcPct val="105000"/>
              </a:lnSpc>
              <a:spcBef>
                <a:spcPts val="0"/>
              </a:spcBef>
              <a:spcAft>
                <a:spcPts val="0"/>
              </a:spcAft>
            </a:pPr>
            <a:r>
              <a:rPr sz="1400" b="0" i="0">
                <a:solidFill>
                  <a:srgbClr val="F1EEE7"/>
                </a:solidFill>
                <a:latin typeface="Avenir Next"/>
              </a:rPr>
              <a:t>last successful run</a:t>
            </a:r>
          </a:p>
        </p:txBody>
      </p:sp>
      <p:sp>
        <p:nvSpPr>
          <p:cNvPr id="8" name="TextBox 7"/>
          <p:cNvSpPr txBox="1"/>
          <p:nvPr/>
        </p:nvSpPr>
        <p:spPr>
          <a:xfrm>
            <a:off x="640080" y="3273552"/>
            <a:ext cx="228600" cy="228600"/>
          </a:xfrm>
          <a:prstGeom prst="rect">
            <a:avLst/>
          </a:prstGeom>
          <a:noFill/>
        </p:spPr>
        <p:txBody>
          <a:bodyPr wrap="square" lIns="0" rIns="0" tIns="0" bIns="0" anchor="t">
            <a:spAutoFit/>
          </a:bodyPr>
          <a:lstStyle/>
          <a:p>
            <a:pPr algn="l">
              <a:lnSpc>
                <a:spcPct val="105000"/>
              </a:lnSpc>
              <a:spcBef>
                <a:spcPts val="0"/>
              </a:spcBef>
              <a:spcAft>
                <a:spcPts val="0"/>
              </a:spcAft>
            </a:pPr>
            <a:r>
              <a:rPr sz="1600" b="1" i="0">
                <a:solidFill>
                  <a:srgbClr val="FF5A1F"/>
                </a:solidFill>
                <a:latin typeface="Avenir Next"/>
              </a:rPr>
              <a:t>•</a:t>
            </a:r>
          </a:p>
        </p:txBody>
      </p:sp>
      <p:sp>
        <p:nvSpPr>
          <p:cNvPr id="9" name="TextBox 8"/>
          <p:cNvSpPr txBox="1"/>
          <p:nvPr/>
        </p:nvSpPr>
        <p:spPr>
          <a:xfrm>
            <a:off x="1024128" y="3282696"/>
            <a:ext cx="3840480" cy="228600"/>
          </a:xfrm>
          <a:prstGeom prst="rect">
            <a:avLst/>
          </a:prstGeom>
          <a:noFill/>
        </p:spPr>
        <p:txBody>
          <a:bodyPr wrap="square" lIns="0" rIns="0" tIns="0" bIns="0" anchor="t">
            <a:spAutoFit/>
          </a:bodyPr>
          <a:lstStyle/>
          <a:p>
            <a:pPr algn="l">
              <a:lnSpc>
                <a:spcPct val="105000"/>
              </a:lnSpc>
              <a:spcBef>
                <a:spcPts val="0"/>
              </a:spcBef>
              <a:spcAft>
                <a:spcPts val="0"/>
              </a:spcAft>
            </a:pPr>
            <a:r>
              <a:rPr sz="1400" b="0" i="0">
                <a:solidFill>
                  <a:srgbClr val="F1EEE7"/>
                </a:solidFill>
                <a:latin typeface="Avenir Next"/>
              </a:rPr>
              <a:t>sources reviewed</a:t>
            </a:r>
          </a:p>
        </p:txBody>
      </p:sp>
      <p:sp>
        <p:nvSpPr>
          <p:cNvPr id="10" name="TextBox 9"/>
          <p:cNvSpPr txBox="1"/>
          <p:nvPr/>
        </p:nvSpPr>
        <p:spPr>
          <a:xfrm>
            <a:off x="640080" y="3758183"/>
            <a:ext cx="228600" cy="228600"/>
          </a:xfrm>
          <a:prstGeom prst="rect">
            <a:avLst/>
          </a:prstGeom>
          <a:noFill/>
        </p:spPr>
        <p:txBody>
          <a:bodyPr wrap="square" lIns="0" rIns="0" tIns="0" bIns="0" anchor="t">
            <a:spAutoFit/>
          </a:bodyPr>
          <a:lstStyle/>
          <a:p>
            <a:pPr algn="l">
              <a:lnSpc>
                <a:spcPct val="105000"/>
              </a:lnSpc>
              <a:spcBef>
                <a:spcPts val="0"/>
              </a:spcBef>
              <a:spcAft>
                <a:spcPts val="0"/>
              </a:spcAft>
            </a:pPr>
            <a:r>
              <a:rPr sz="1600" b="1" i="0">
                <a:solidFill>
                  <a:srgbClr val="FF5A1F"/>
                </a:solidFill>
                <a:latin typeface="Avenir Next"/>
              </a:rPr>
              <a:t>•</a:t>
            </a:r>
          </a:p>
        </p:txBody>
      </p:sp>
      <p:sp>
        <p:nvSpPr>
          <p:cNvPr id="11" name="TextBox 10"/>
          <p:cNvSpPr txBox="1"/>
          <p:nvPr/>
        </p:nvSpPr>
        <p:spPr>
          <a:xfrm>
            <a:off x="1024128" y="3767327"/>
            <a:ext cx="3840480" cy="228600"/>
          </a:xfrm>
          <a:prstGeom prst="rect">
            <a:avLst/>
          </a:prstGeom>
          <a:noFill/>
        </p:spPr>
        <p:txBody>
          <a:bodyPr wrap="square" lIns="0" rIns="0" tIns="0" bIns="0" anchor="t">
            <a:spAutoFit/>
          </a:bodyPr>
          <a:lstStyle/>
          <a:p>
            <a:pPr algn="l">
              <a:lnSpc>
                <a:spcPct val="105000"/>
              </a:lnSpc>
              <a:spcBef>
                <a:spcPts val="0"/>
              </a:spcBef>
              <a:spcAft>
                <a:spcPts val="0"/>
              </a:spcAft>
            </a:pPr>
            <a:r>
              <a:rPr sz="1400" b="1" i="0">
                <a:solidFill>
                  <a:srgbClr val="F1EEE7"/>
                </a:solidFill>
                <a:latin typeface="Avenir Next"/>
              </a:rPr>
              <a:t>items already surfaced</a:t>
            </a:r>
          </a:p>
        </p:txBody>
      </p:sp>
      <p:sp>
        <p:nvSpPr>
          <p:cNvPr id="12" name="TextBox 11"/>
          <p:cNvSpPr txBox="1"/>
          <p:nvPr/>
        </p:nvSpPr>
        <p:spPr>
          <a:xfrm>
            <a:off x="640080" y="4242816"/>
            <a:ext cx="228600" cy="228600"/>
          </a:xfrm>
          <a:prstGeom prst="rect">
            <a:avLst/>
          </a:prstGeom>
          <a:noFill/>
        </p:spPr>
        <p:txBody>
          <a:bodyPr wrap="square" lIns="0" rIns="0" tIns="0" bIns="0" anchor="t">
            <a:spAutoFit/>
          </a:bodyPr>
          <a:lstStyle/>
          <a:p>
            <a:pPr algn="l">
              <a:lnSpc>
                <a:spcPct val="105000"/>
              </a:lnSpc>
              <a:spcBef>
                <a:spcPts val="0"/>
              </a:spcBef>
              <a:spcAft>
                <a:spcPts val="0"/>
              </a:spcAft>
            </a:pPr>
            <a:r>
              <a:rPr sz="1600" b="1" i="0">
                <a:solidFill>
                  <a:srgbClr val="FF5A1F"/>
                </a:solidFill>
                <a:latin typeface="Avenir Next"/>
              </a:rPr>
              <a:t>•</a:t>
            </a:r>
          </a:p>
        </p:txBody>
      </p:sp>
      <p:sp>
        <p:nvSpPr>
          <p:cNvPr id="13" name="TextBox 12"/>
          <p:cNvSpPr txBox="1"/>
          <p:nvPr/>
        </p:nvSpPr>
        <p:spPr>
          <a:xfrm>
            <a:off x="1024128" y="4251959"/>
            <a:ext cx="3840480" cy="228600"/>
          </a:xfrm>
          <a:prstGeom prst="rect">
            <a:avLst/>
          </a:prstGeom>
          <a:noFill/>
        </p:spPr>
        <p:txBody>
          <a:bodyPr wrap="square" lIns="0" rIns="0" tIns="0" bIns="0" anchor="t">
            <a:spAutoFit/>
          </a:bodyPr>
          <a:lstStyle/>
          <a:p>
            <a:pPr algn="l">
              <a:lnSpc>
                <a:spcPct val="105000"/>
              </a:lnSpc>
              <a:spcBef>
                <a:spcPts val="0"/>
              </a:spcBef>
              <a:spcAft>
                <a:spcPts val="0"/>
              </a:spcAft>
            </a:pPr>
            <a:r>
              <a:rPr sz="1400" b="0" i="0">
                <a:solidFill>
                  <a:srgbClr val="F1EEE7"/>
                </a:solidFill>
                <a:latin typeface="Avenir Next"/>
              </a:rPr>
              <a:t>open follow-ups</a:t>
            </a:r>
          </a:p>
        </p:txBody>
      </p:sp>
      <p:sp>
        <p:nvSpPr>
          <p:cNvPr id="14" name="TextBox 13"/>
          <p:cNvSpPr txBox="1"/>
          <p:nvPr/>
        </p:nvSpPr>
        <p:spPr>
          <a:xfrm>
            <a:off x="640080" y="4727448"/>
            <a:ext cx="228600" cy="228600"/>
          </a:xfrm>
          <a:prstGeom prst="rect">
            <a:avLst/>
          </a:prstGeom>
          <a:noFill/>
        </p:spPr>
        <p:txBody>
          <a:bodyPr wrap="square" lIns="0" rIns="0" tIns="0" bIns="0" anchor="t">
            <a:spAutoFit/>
          </a:bodyPr>
          <a:lstStyle/>
          <a:p>
            <a:pPr algn="l">
              <a:lnSpc>
                <a:spcPct val="105000"/>
              </a:lnSpc>
              <a:spcBef>
                <a:spcPts val="0"/>
              </a:spcBef>
              <a:spcAft>
                <a:spcPts val="0"/>
              </a:spcAft>
            </a:pPr>
            <a:r>
              <a:rPr sz="1600" b="1" i="0">
                <a:solidFill>
                  <a:srgbClr val="FF5A1F"/>
                </a:solidFill>
                <a:latin typeface="Avenir Next"/>
              </a:rPr>
              <a:t>•</a:t>
            </a:r>
          </a:p>
        </p:txBody>
      </p:sp>
      <p:sp>
        <p:nvSpPr>
          <p:cNvPr id="15" name="TextBox 14"/>
          <p:cNvSpPr txBox="1"/>
          <p:nvPr/>
        </p:nvSpPr>
        <p:spPr>
          <a:xfrm>
            <a:off x="1024128" y="4736592"/>
            <a:ext cx="3840480" cy="228600"/>
          </a:xfrm>
          <a:prstGeom prst="rect">
            <a:avLst/>
          </a:prstGeom>
          <a:noFill/>
        </p:spPr>
        <p:txBody>
          <a:bodyPr wrap="square" lIns="0" rIns="0" tIns="0" bIns="0" anchor="t">
            <a:spAutoFit/>
          </a:bodyPr>
          <a:lstStyle/>
          <a:p>
            <a:pPr algn="l">
              <a:lnSpc>
                <a:spcPct val="105000"/>
              </a:lnSpc>
              <a:spcBef>
                <a:spcPts val="0"/>
              </a:spcBef>
              <a:spcAft>
                <a:spcPts val="0"/>
              </a:spcAft>
            </a:pPr>
            <a:r>
              <a:rPr sz="1400" b="1" i="0">
                <a:solidFill>
                  <a:srgbClr val="F1EEE7"/>
                </a:solidFill>
                <a:latin typeface="Avenir Next"/>
              </a:rPr>
              <a:t>suppressed items + why</a:t>
            </a:r>
          </a:p>
        </p:txBody>
      </p:sp>
      <p:sp>
        <p:nvSpPr>
          <p:cNvPr id="16" name="TextBox 15"/>
          <p:cNvSpPr txBox="1"/>
          <p:nvPr/>
        </p:nvSpPr>
        <p:spPr>
          <a:xfrm>
            <a:off x="640080" y="5212080"/>
            <a:ext cx="228600" cy="228600"/>
          </a:xfrm>
          <a:prstGeom prst="rect">
            <a:avLst/>
          </a:prstGeom>
          <a:noFill/>
        </p:spPr>
        <p:txBody>
          <a:bodyPr wrap="square" lIns="0" rIns="0" tIns="0" bIns="0" anchor="t">
            <a:spAutoFit/>
          </a:bodyPr>
          <a:lstStyle/>
          <a:p>
            <a:pPr algn="l">
              <a:lnSpc>
                <a:spcPct val="105000"/>
              </a:lnSpc>
              <a:spcBef>
                <a:spcPts val="0"/>
              </a:spcBef>
              <a:spcAft>
                <a:spcPts val="0"/>
              </a:spcAft>
            </a:pPr>
            <a:r>
              <a:rPr sz="1600" b="1" i="0">
                <a:solidFill>
                  <a:srgbClr val="FF5A1F"/>
                </a:solidFill>
                <a:latin typeface="Avenir Next"/>
              </a:rPr>
              <a:t>•</a:t>
            </a:r>
          </a:p>
        </p:txBody>
      </p:sp>
      <p:sp>
        <p:nvSpPr>
          <p:cNvPr id="17" name="TextBox 16"/>
          <p:cNvSpPr txBox="1"/>
          <p:nvPr/>
        </p:nvSpPr>
        <p:spPr>
          <a:xfrm>
            <a:off x="1024128" y="5221224"/>
            <a:ext cx="3840480" cy="228600"/>
          </a:xfrm>
          <a:prstGeom prst="rect">
            <a:avLst/>
          </a:prstGeom>
          <a:noFill/>
        </p:spPr>
        <p:txBody>
          <a:bodyPr wrap="square" lIns="0" rIns="0" tIns="0" bIns="0" anchor="t">
            <a:spAutoFit/>
          </a:bodyPr>
          <a:lstStyle/>
          <a:p>
            <a:pPr algn="l">
              <a:lnSpc>
                <a:spcPct val="105000"/>
              </a:lnSpc>
              <a:spcBef>
                <a:spcPts val="0"/>
              </a:spcBef>
              <a:spcAft>
                <a:spcPts val="0"/>
              </a:spcAft>
            </a:pPr>
            <a:r>
              <a:rPr sz="1400" b="0" i="0">
                <a:solidFill>
                  <a:srgbClr val="F1EEE7"/>
                </a:solidFill>
                <a:latin typeface="Avenir Next"/>
              </a:rPr>
              <a:t>verification status</a:t>
            </a:r>
          </a:p>
        </p:txBody>
      </p:sp>
      <p:sp>
        <p:nvSpPr>
          <p:cNvPr id="18" name="TextBox 17"/>
          <p:cNvSpPr txBox="1"/>
          <p:nvPr/>
        </p:nvSpPr>
        <p:spPr>
          <a:xfrm>
            <a:off x="11292840" y="6473952"/>
            <a:ext cx="365760" cy="164592"/>
          </a:xfrm>
          <a:prstGeom prst="rect">
            <a:avLst/>
          </a:prstGeom>
          <a:noFill/>
        </p:spPr>
        <p:txBody>
          <a:bodyPr wrap="square" lIns="0" rIns="0" tIns="0" bIns="0" anchor="t">
            <a:spAutoFit/>
          </a:bodyPr>
          <a:lstStyle/>
          <a:p>
            <a:pPr algn="r">
              <a:lnSpc>
                <a:spcPct val="105000"/>
              </a:lnSpc>
              <a:spcBef>
                <a:spcPts val="0"/>
              </a:spcBef>
              <a:spcAft>
                <a:spcPts val="0"/>
              </a:spcAft>
            </a:pPr>
            <a:r>
              <a:rPr sz="800" b="0" i="0">
                <a:solidFill>
                  <a:srgbClr val="A8ADB2"/>
                </a:solidFill>
                <a:latin typeface="Menlo"/>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EEE7"/>
          </a:solidFill>
          <a:ln>
            <a:solidFill>
              <a:srgbClr val="F1EEE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56032"/>
            <a:ext cx="5029200" cy="228600"/>
          </a:xfrm>
          <a:prstGeom prst="rect">
            <a:avLst/>
          </a:prstGeom>
          <a:noFill/>
        </p:spPr>
        <p:txBody>
          <a:bodyPr wrap="square" lIns="0" rIns="0" tIns="0" bIns="0" anchor="t">
            <a:spAutoFit/>
          </a:bodyPr>
          <a:lstStyle/>
          <a:p>
            <a:pPr algn="l">
              <a:lnSpc>
                <a:spcPct val="105000"/>
              </a:lnSpc>
              <a:spcBef>
                <a:spcPts val="0"/>
              </a:spcBef>
              <a:spcAft>
                <a:spcPts val="0"/>
              </a:spcAft>
            </a:pPr>
            <a:r>
              <a:rPr sz="900" b="1" i="0">
                <a:solidFill>
                  <a:srgbClr val="111315"/>
                </a:solidFill>
                <a:latin typeface="Menlo"/>
              </a:rPr>
              <a:t>ATTENTION DESIGN</a:t>
            </a:r>
          </a:p>
        </p:txBody>
      </p:sp>
      <p:sp>
        <p:nvSpPr>
          <p:cNvPr id="4" name="TextBox 3"/>
          <p:cNvSpPr txBox="1"/>
          <p:nvPr/>
        </p:nvSpPr>
        <p:spPr>
          <a:xfrm>
            <a:off x="621792" y="868680"/>
            <a:ext cx="5669280" cy="640080"/>
          </a:xfrm>
          <a:prstGeom prst="rect">
            <a:avLst/>
          </a:prstGeom>
          <a:noFill/>
        </p:spPr>
        <p:txBody>
          <a:bodyPr wrap="square" lIns="0" rIns="0" tIns="0" bIns="0" anchor="t">
            <a:spAutoFit/>
          </a:bodyPr>
          <a:lstStyle/>
          <a:p>
            <a:pPr algn="l">
              <a:lnSpc>
                <a:spcPct val="95000"/>
              </a:lnSpc>
              <a:spcBef>
                <a:spcPts val="0"/>
              </a:spcBef>
              <a:spcAft>
                <a:spcPts val="0"/>
              </a:spcAft>
            </a:pPr>
            <a:r>
              <a:rPr sz="3900" b="1" i="0">
                <a:solidFill>
                  <a:srgbClr val="111315"/>
                </a:solidFill>
                <a:latin typeface="Avenir Next"/>
              </a:rPr>
              <a:t>Silence is a feature.</a:t>
            </a:r>
          </a:p>
        </p:txBody>
      </p:sp>
      <p:sp>
        <p:nvSpPr>
          <p:cNvPr id="5" name="Rounded Rectangle 4"/>
          <p:cNvSpPr/>
          <p:nvPr/>
        </p:nvSpPr>
        <p:spPr>
          <a:xfrm>
            <a:off x="658368" y="1828800"/>
            <a:ext cx="6400800" cy="3520440"/>
          </a:xfrm>
          <a:prstGeom prst="roundRect">
            <a:avLst>
              <a:gd name="adj" fmla="val 8000"/>
            </a:avLst>
          </a:prstGeom>
          <a:solidFill>
            <a:srgbClr val="111315"/>
          </a:solidFill>
          <a:ln>
            <a:solidFill>
              <a:srgbClr val="11131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51560" y="2331720"/>
            <a:ext cx="5532120" cy="1005840"/>
          </a:xfrm>
          <a:prstGeom prst="rect">
            <a:avLst/>
          </a:prstGeom>
          <a:noFill/>
        </p:spPr>
        <p:txBody>
          <a:bodyPr wrap="square" lIns="0" rIns="0" tIns="0" bIns="0" anchor="t">
            <a:spAutoFit/>
          </a:bodyPr>
          <a:lstStyle/>
          <a:p>
            <a:pPr algn="ctr">
              <a:lnSpc>
                <a:spcPct val="95000"/>
              </a:lnSpc>
              <a:spcBef>
                <a:spcPts val="0"/>
              </a:spcBef>
              <a:spcAft>
                <a:spcPts val="0"/>
              </a:spcAft>
            </a:pPr>
            <a:r>
              <a:rPr sz="5800" b="1" i="0">
                <a:solidFill>
                  <a:srgbClr val="FF5A1F"/>
                </a:solidFill>
                <a:latin typeface="Menlo"/>
              </a:rPr>
              <a:t>[SILENT]</a:t>
            </a:r>
          </a:p>
        </p:txBody>
      </p:sp>
      <p:sp>
        <p:nvSpPr>
          <p:cNvPr id="7" name="TextBox 6"/>
          <p:cNvSpPr txBox="1"/>
          <p:nvPr/>
        </p:nvSpPr>
        <p:spPr>
          <a:xfrm>
            <a:off x="1298448" y="3886200"/>
            <a:ext cx="5074920" cy="777240"/>
          </a:xfrm>
          <a:prstGeom prst="rect">
            <a:avLst/>
          </a:prstGeom>
          <a:noFill/>
        </p:spPr>
        <p:txBody>
          <a:bodyPr wrap="square" lIns="0" rIns="0" tIns="0" bIns="0" anchor="t">
            <a:spAutoFit/>
          </a:bodyPr>
          <a:lstStyle/>
          <a:p>
            <a:pPr algn="ctr">
              <a:lnSpc>
                <a:spcPct val="105000"/>
              </a:lnSpc>
              <a:spcBef>
                <a:spcPts val="0"/>
              </a:spcBef>
              <a:spcAft>
                <a:spcPts val="0"/>
              </a:spcAft>
            </a:pPr>
            <a:r>
              <a:rPr sz="1700" b="0" i="0">
                <a:solidFill>
                  <a:srgbClr val="F1EEE7"/>
                </a:solidFill>
                <a:latin typeface="Avenir Next"/>
              </a:rPr>
              <a:t>when nothing requires attention, a decision, preparation, or a worthwhile intellectual move</a:t>
            </a:r>
          </a:p>
        </p:txBody>
      </p:sp>
      <p:sp>
        <p:nvSpPr>
          <p:cNvPr id="8" name="TextBox 7"/>
          <p:cNvSpPr txBox="1"/>
          <p:nvPr/>
        </p:nvSpPr>
        <p:spPr>
          <a:xfrm>
            <a:off x="7635240" y="1965960"/>
            <a:ext cx="2468880" cy="274320"/>
          </a:xfrm>
          <a:prstGeom prst="rect">
            <a:avLst/>
          </a:prstGeom>
          <a:noFill/>
        </p:spPr>
        <p:txBody>
          <a:bodyPr wrap="square" lIns="0" rIns="0" tIns="0" bIns="0" anchor="t">
            <a:spAutoFit/>
          </a:bodyPr>
          <a:lstStyle/>
          <a:p>
            <a:pPr algn="l">
              <a:lnSpc>
                <a:spcPct val="105000"/>
              </a:lnSpc>
              <a:spcBef>
                <a:spcPts val="0"/>
              </a:spcBef>
              <a:spcAft>
                <a:spcPts val="0"/>
              </a:spcAft>
            </a:pPr>
            <a:r>
              <a:rPr sz="1000" b="1" i="0">
                <a:solidFill>
                  <a:srgbClr val="50575E"/>
                </a:solidFill>
                <a:latin typeface="Menlo"/>
              </a:rPr>
              <a:t>MAXIMUM</a:t>
            </a:r>
          </a:p>
        </p:txBody>
      </p:sp>
      <p:sp>
        <p:nvSpPr>
          <p:cNvPr id="9" name="TextBox 8"/>
          <p:cNvSpPr txBox="1"/>
          <p:nvPr/>
        </p:nvSpPr>
        <p:spPr>
          <a:xfrm>
            <a:off x="7534656" y="2331720"/>
            <a:ext cx="2194560" cy="1325880"/>
          </a:xfrm>
          <a:prstGeom prst="rect">
            <a:avLst/>
          </a:prstGeom>
          <a:noFill/>
        </p:spPr>
        <p:txBody>
          <a:bodyPr wrap="square" lIns="0" rIns="0" tIns="0" bIns="0" anchor="t">
            <a:spAutoFit/>
          </a:bodyPr>
          <a:lstStyle/>
          <a:p>
            <a:pPr algn="l">
              <a:lnSpc>
                <a:spcPct val="95000"/>
              </a:lnSpc>
              <a:spcBef>
                <a:spcPts val="0"/>
              </a:spcBef>
              <a:spcAft>
                <a:spcPts val="0"/>
              </a:spcAft>
            </a:pPr>
            <a:r>
              <a:rPr sz="7800" b="1" i="0">
                <a:solidFill>
                  <a:srgbClr val="C83F0B"/>
                </a:solidFill>
                <a:latin typeface="Avenir Next"/>
              </a:rPr>
              <a:t>3</a:t>
            </a:r>
          </a:p>
        </p:txBody>
      </p:sp>
      <p:sp>
        <p:nvSpPr>
          <p:cNvPr id="10" name="TextBox 9"/>
          <p:cNvSpPr txBox="1"/>
          <p:nvPr/>
        </p:nvSpPr>
        <p:spPr>
          <a:xfrm>
            <a:off x="7680960" y="3840480"/>
            <a:ext cx="2880360" cy="777240"/>
          </a:xfrm>
          <a:prstGeom prst="rect">
            <a:avLst/>
          </a:prstGeom>
          <a:noFill/>
        </p:spPr>
        <p:txBody>
          <a:bodyPr wrap="square" lIns="0" rIns="0" tIns="0" bIns="0" anchor="t">
            <a:spAutoFit/>
          </a:bodyPr>
          <a:lstStyle/>
          <a:p>
            <a:pPr algn="l">
              <a:lnSpc>
                <a:spcPct val="105000"/>
              </a:lnSpc>
              <a:spcBef>
                <a:spcPts val="0"/>
              </a:spcBef>
              <a:spcAft>
                <a:spcPts val="0"/>
              </a:spcAft>
            </a:pPr>
            <a:r>
              <a:rPr sz="2200" b="1" i="0">
                <a:solidFill>
                  <a:srgbClr val="111315"/>
                </a:solidFill>
                <a:latin typeface="Avenir Next"/>
              </a:rPr>
              <a:t>items in the Daily Field Report</a:t>
            </a:r>
          </a:p>
        </p:txBody>
      </p:sp>
      <p:sp>
        <p:nvSpPr>
          <p:cNvPr id="11" name="TextBox 10"/>
          <p:cNvSpPr txBox="1"/>
          <p:nvPr/>
        </p:nvSpPr>
        <p:spPr>
          <a:xfrm>
            <a:off x="7680960" y="4892040"/>
            <a:ext cx="3017520" cy="457200"/>
          </a:xfrm>
          <a:prstGeom prst="rect">
            <a:avLst/>
          </a:prstGeom>
          <a:noFill/>
        </p:spPr>
        <p:txBody>
          <a:bodyPr wrap="square" lIns="0" rIns="0" tIns="0" bIns="0" anchor="t">
            <a:spAutoFit/>
          </a:bodyPr>
          <a:lstStyle/>
          <a:p>
            <a:pPr algn="l">
              <a:lnSpc>
                <a:spcPct val="105000"/>
              </a:lnSpc>
              <a:spcBef>
                <a:spcPts val="0"/>
              </a:spcBef>
              <a:spcAft>
                <a:spcPts val="0"/>
              </a:spcAft>
            </a:pPr>
            <a:r>
              <a:rPr sz="1400" b="0" i="0">
                <a:solidFill>
                  <a:srgbClr val="50575E"/>
                </a:solidFill>
                <a:latin typeface="Avenir Next"/>
              </a:rPr>
              <a:t>The system earns trust by not demanding it.</a:t>
            </a:r>
          </a:p>
        </p:txBody>
      </p:sp>
      <p:sp>
        <p:nvSpPr>
          <p:cNvPr id="12" name="TextBox 11"/>
          <p:cNvSpPr txBox="1"/>
          <p:nvPr/>
        </p:nvSpPr>
        <p:spPr>
          <a:xfrm>
            <a:off x="11292840" y="6473952"/>
            <a:ext cx="365760" cy="164592"/>
          </a:xfrm>
          <a:prstGeom prst="rect">
            <a:avLst/>
          </a:prstGeom>
          <a:noFill/>
        </p:spPr>
        <p:txBody>
          <a:bodyPr wrap="square" lIns="0" rIns="0" tIns="0" bIns="0" anchor="t">
            <a:spAutoFit/>
          </a:bodyPr>
          <a:lstStyle/>
          <a:p>
            <a:pPr algn="r">
              <a:lnSpc>
                <a:spcPct val="105000"/>
              </a:lnSpc>
              <a:spcBef>
                <a:spcPts val="0"/>
              </a:spcBef>
              <a:spcAft>
                <a:spcPts val="0"/>
              </a:spcAft>
            </a:pPr>
            <a:r>
              <a:rPr sz="800" b="0" i="0">
                <a:solidFill>
                  <a:srgbClr val="62676C"/>
                </a:solidFill>
                <a:latin typeface="Menlo"/>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11315"/>
          </a:solidFill>
          <a:ln>
            <a:solidFill>
              <a:srgbClr val="11131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56032"/>
            <a:ext cx="5029200" cy="228600"/>
          </a:xfrm>
          <a:prstGeom prst="rect">
            <a:avLst/>
          </a:prstGeom>
          <a:noFill/>
        </p:spPr>
        <p:txBody>
          <a:bodyPr wrap="square" lIns="0" rIns="0" tIns="0" bIns="0" anchor="t">
            <a:spAutoFit/>
          </a:bodyPr>
          <a:lstStyle/>
          <a:p>
            <a:pPr algn="l">
              <a:lnSpc>
                <a:spcPct val="105000"/>
              </a:lnSpc>
              <a:spcBef>
                <a:spcPts val="0"/>
              </a:spcBef>
              <a:spcAft>
                <a:spcPts val="0"/>
              </a:spcAft>
            </a:pPr>
            <a:r>
              <a:rPr sz="900" b="1" i="0">
                <a:solidFill>
                  <a:srgbClr val="F1EEE7"/>
                </a:solidFill>
                <a:latin typeface="Menlo"/>
              </a:rPr>
              <a:t>MAINTENANCE</a:t>
            </a:r>
          </a:p>
        </p:txBody>
      </p:sp>
      <p:sp>
        <p:nvSpPr>
          <p:cNvPr id="4" name="TextBox 3"/>
          <p:cNvSpPr txBox="1"/>
          <p:nvPr/>
        </p:nvSpPr>
        <p:spPr>
          <a:xfrm>
            <a:off x="566928" y="822960"/>
            <a:ext cx="7680960" cy="594360"/>
          </a:xfrm>
          <a:prstGeom prst="rect">
            <a:avLst/>
          </a:prstGeom>
          <a:noFill/>
        </p:spPr>
        <p:txBody>
          <a:bodyPr wrap="square" lIns="0" rIns="0" tIns="0" bIns="0" anchor="t">
            <a:spAutoFit/>
          </a:bodyPr>
          <a:lstStyle/>
          <a:p>
            <a:pPr algn="l">
              <a:lnSpc>
                <a:spcPct val="105000"/>
              </a:lnSpc>
              <a:spcBef>
                <a:spcPts val="0"/>
              </a:spcBef>
              <a:spcAft>
                <a:spcPts val="0"/>
              </a:spcAft>
            </a:pPr>
            <a:r>
              <a:rPr sz="3600" b="1" i="0">
                <a:solidFill>
                  <a:srgbClr val="F1EEE7"/>
                </a:solidFill>
                <a:latin typeface="Avenir Next"/>
              </a:rPr>
              <a:t>Automation watches the automation.</a:t>
            </a:r>
          </a:p>
        </p:txBody>
      </p:sp>
      <p:sp>
        <p:nvSpPr>
          <p:cNvPr id="5" name="Rounded Rectangle 4"/>
          <p:cNvSpPr/>
          <p:nvPr/>
        </p:nvSpPr>
        <p:spPr>
          <a:xfrm>
            <a:off x="594360" y="2240280"/>
            <a:ext cx="1536192" cy="1965960"/>
          </a:xfrm>
          <a:prstGeom prst="roundRect">
            <a:avLst>
              <a:gd name="adj" fmla="val 8000"/>
            </a:avLst>
          </a:prstGeom>
          <a:solidFill>
            <a:srgbClr val="1A1D20"/>
          </a:solidFill>
          <a:ln>
            <a:solidFill>
              <a:srgbClr val="3B404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31520" y="2542032"/>
            <a:ext cx="1261872" cy="292608"/>
          </a:xfrm>
          <a:prstGeom prst="rect">
            <a:avLst/>
          </a:prstGeom>
          <a:noFill/>
        </p:spPr>
        <p:txBody>
          <a:bodyPr wrap="square" lIns="0" rIns="0" tIns="0" bIns="0" anchor="t">
            <a:spAutoFit/>
          </a:bodyPr>
          <a:lstStyle/>
          <a:p>
            <a:pPr algn="ctr">
              <a:lnSpc>
                <a:spcPct val="105000"/>
              </a:lnSpc>
              <a:spcBef>
                <a:spcPts val="0"/>
              </a:spcBef>
              <a:spcAft>
                <a:spcPts val="0"/>
              </a:spcAft>
            </a:pPr>
            <a:r>
              <a:rPr sz="1300" b="1" i="0">
                <a:solidFill>
                  <a:srgbClr val="FF5A1F"/>
                </a:solidFill>
                <a:latin typeface="Menlo"/>
              </a:rPr>
              <a:t>FAIL</a:t>
            </a:r>
          </a:p>
        </p:txBody>
      </p:sp>
      <p:sp>
        <p:nvSpPr>
          <p:cNvPr id="7" name="TextBox 6"/>
          <p:cNvSpPr txBox="1"/>
          <p:nvPr/>
        </p:nvSpPr>
        <p:spPr>
          <a:xfrm>
            <a:off x="777240" y="3127248"/>
            <a:ext cx="1170432" cy="548640"/>
          </a:xfrm>
          <a:prstGeom prst="rect">
            <a:avLst/>
          </a:prstGeom>
          <a:noFill/>
        </p:spPr>
        <p:txBody>
          <a:bodyPr wrap="square" lIns="0" rIns="0" tIns="0" bIns="0" anchor="t">
            <a:spAutoFit/>
          </a:bodyPr>
          <a:lstStyle/>
          <a:p>
            <a:pPr algn="ctr">
              <a:lnSpc>
                <a:spcPct val="105000"/>
              </a:lnSpc>
              <a:spcBef>
                <a:spcPts val="0"/>
              </a:spcBef>
              <a:spcAft>
                <a:spcPts val="0"/>
              </a:spcAft>
            </a:pPr>
            <a:r>
              <a:rPr sz="1400" b="1" i="0">
                <a:solidFill>
                  <a:srgbClr val="F1EEE7"/>
                </a:solidFill>
                <a:latin typeface="Avenir Next"/>
              </a:rPr>
              <a:t>job or delivery</a:t>
            </a:r>
          </a:p>
        </p:txBody>
      </p:sp>
      <p:cxnSp>
        <p:nvCxnSpPr>
          <p:cNvPr id="8" name="Connector 7"/>
          <p:cNvCxnSpPr/>
          <p:nvPr/>
        </p:nvCxnSpPr>
        <p:spPr>
          <a:xfrm>
            <a:off x="2130552" y="3218688"/>
            <a:ext cx="365760" cy="0"/>
          </a:xfrm>
          <a:prstGeom prst="line">
            <a:avLst/>
          </a:prstGeom>
          <a:ln w="27940">
            <a:solidFill>
              <a:srgbClr val="FF5A1F"/>
            </a:solidFill>
          </a:ln>
        </p:spPr>
        <p:style>
          <a:lnRef idx="2">
            <a:schemeClr val="accent1"/>
          </a:lnRef>
          <a:fillRef idx="0">
            <a:schemeClr val="accent1"/>
          </a:fillRef>
          <a:effectRef idx="1">
            <a:schemeClr val="accent1"/>
          </a:effectRef>
          <a:fontRef idx="minor">
            <a:schemeClr val="tx1"/>
          </a:fontRef>
        </p:style>
      </p:cxnSp>
      <p:sp>
        <p:nvSpPr>
          <p:cNvPr id="9" name="Rounded Rectangle 8"/>
          <p:cNvSpPr/>
          <p:nvPr/>
        </p:nvSpPr>
        <p:spPr>
          <a:xfrm>
            <a:off x="2496312" y="2240280"/>
            <a:ext cx="1536192" cy="1965960"/>
          </a:xfrm>
          <a:prstGeom prst="roundRect">
            <a:avLst>
              <a:gd name="adj" fmla="val 8000"/>
            </a:avLst>
          </a:prstGeom>
          <a:solidFill>
            <a:srgbClr val="1A1D20"/>
          </a:solidFill>
          <a:ln>
            <a:solidFill>
              <a:srgbClr val="3B404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2633472" y="2542032"/>
            <a:ext cx="1261872" cy="292608"/>
          </a:xfrm>
          <a:prstGeom prst="rect">
            <a:avLst/>
          </a:prstGeom>
          <a:noFill/>
        </p:spPr>
        <p:txBody>
          <a:bodyPr wrap="square" lIns="0" rIns="0" tIns="0" bIns="0" anchor="t">
            <a:spAutoFit/>
          </a:bodyPr>
          <a:lstStyle/>
          <a:p>
            <a:pPr algn="ctr">
              <a:lnSpc>
                <a:spcPct val="105000"/>
              </a:lnSpc>
              <a:spcBef>
                <a:spcPts val="0"/>
              </a:spcBef>
              <a:spcAft>
                <a:spcPts val="0"/>
              </a:spcAft>
            </a:pPr>
            <a:r>
              <a:rPr sz="1300" b="1" i="0">
                <a:solidFill>
                  <a:srgbClr val="FF5A1F"/>
                </a:solidFill>
                <a:latin typeface="Menlo"/>
              </a:rPr>
              <a:t>DETECT</a:t>
            </a:r>
          </a:p>
        </p:txBody>
      </p:sp>
      <p:sp>
        <p:nvSpPr>
          <p:cNvPr id="11" name="TextBox 10"/>
          <p:cNvSpPr txBox="1"/>
          <p:nvPr/>
        </p:nvSpPr>
        <p:spPr>
          <a:xfrm>
            <a:off x="2679192" y="3127248"/>
            <a:ext cx="1170432" cy="548640"/>
          </a:xfrm>
          <a:prstGeom prst="rect">
            <a:avLst/>
          </a:prstGeom>
          <a:noFill/>
        </p:spPr>
        <p:txBody>
          <a:bodyPr wrap="square" lIns="0" rIns="0" tIns="0" bIns="0" anchor="t">
            <a:spAutoFit/>
          </a:bodyPr>
          <a:lstStyle/>
          <a:p>
            <a:pPr algn="ctr">
              <a:lnSpc>
                <a:spcPct val="105000"/>
              </a:lnSpc>
              <a:spcBef>
                <a:spcPts val="0"/>
              </a:spcBef>
              <a:spcAft>
                <a:spcPts val="0"/>
              </a:spcAft>
            </a:pPr>
            <a:r>
              <a:rPr sz="1400" b="1" i="0">
                <a:solidFill>
                  <a:srgbClr val="F1EEE7"/>
                </a:solidFill>
                <a:latin typeface="Avenir Next"/>
              </a:rPr>
              <a:t>watchdog</a:t>
            </a:r>
          </a:p>
        </p:txBody>
      </p:sp>
      <p:cxnSp>
        <p:nvCxnSpPr>
          <p:cNvPr id="12" name="Connector 11"/>
          <p:cNvCxnSpPr/>
          <p:nvPr/>
        </p:nvCxnSpPr>
        <p:spPr>
          <a:xfrm>
            <a:off x="4032504" y="3218688"/>
            <a:ext cx="365760" cy="0"/>
          </a:xfrm>
          <a:prstGeom prst="line">
            <a:avLst/>
          </a:prstGeom>
          <a:ln w="27940">
            <a:solidFill>
              <a:srgbClr val="FF5A1F"/>
            </a:solidFill>
          </a:ln>
        </p:spPr>
        <p:style>
          <a:lnRef idx="2">
            <a:schemeClr val="accent1"/>
          </a:lnRef>
          <a:fillRef idx="0">
            <a:schemeClr val="accent1"/>
          </a:fillRef>
          <a:effectRef idx="1">
            <a:schemeClr val="accent1"/>
          </a:effectRef>
          <a:fontRef idx="minor">
            <a:schemeClr val="tx1"/>
          </a:fontRef>
        </p:style>
      </p:cxnSp>
      <p:sp>
        <p:nvSpPr>
          <p:cNvPr id="13" name="Rounded Rectangle 12"/>
          <p:cNvSpPr/>
          <p:nvPr/>
        </p:nvSpPr>
        <p:spPr>
          <a:xfrm>
            <a:off x="4398264" y="2240280"/>
            <a:ext cx="1536192" cy="1965960"/>
          </a:xfrm>
          <a:prstGeom prst="roundRect">
            <a:avLst>
              <a:gd name="adj" fmla="val 8000"/>
            </a:avLst>
          </a:prstGeom>
          <a:solidFill>
            <a:srgbClr val="1A1D20"/>
          </a:solidFill>
          <a:ln>
            <a:solidFill>
              <a:srgbClr val="3B404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4535424" y="2542032"/>
            <a:ext cx="1261872" cy="292608"/>
          </a:xfrm>
          <a:prstGeom prst="rect">
            <a:avLst/>
          </a:prstGeom>
          <a:noFill/>
        </p:spPr>
        <p:txBody>
          <a:bodyPr wrap="square" lIns="0" rIns="0" tIns="0" bIns="0" anchor="t">
            <a:spAutoFit/>
          </a:bodyPr>
          <a:lstStyle/>
          <a:p>
            <a:pPr algn="ctr">
              <a:lnSpc>
                <a:spcPct val="105000"/>
              </a:lnSpc>
              <a:spcBef>
                <a:spcPts val="0"/>
              </a:spcBef>
              <a:spcAft>
                <a:spcPts val="0"/>
              </a:spcAft>
            </a:pPr>
            <a:r>
              <a:rPr sz="1300" b="1" i="0">
                <a:solidFill>
                  <a:srgbClr val="FF5A1F"/>
                </a:solidFill>
                <a:latin typeface="Menlo"/>
              </a:rPr>
              <a:t>DIAGNOSE</a:t>
            </a:r>
          </a:p>
        </p:txBody>
      </p:sp>
      <p:sp>
        <p:nvSpPr>
          <p:cNvPr id="15" name="TextBox 14"/>
          <p:cNvSpPr txBox="1"/>
          <p:nvPr/>
        </p:nvSpPr>
        <p:spPr>
          <a:xfrm>
            <a:off x="4581144" y="3127248"/>
            <a:ext cx="1170432" cy="548640"/>
          </a:xfrm>
          <a:prstGeom prst="rect">
            <a:avLst/>
          </a:prstGeom>
          <a:noFill/>
        </p:spPr>
        <p:txBody>
          <a:bodyPr wrap="square" lIns="0" rIns="0" tIns="0" bIns="0" anchor="t">
            <a:spAutoFit/>
          </a:bodyPr>
          <a:lstStyle/>
          <a:p>
            <a:pPr algn="ctr">
              <a:lnSpc>
                <a:spcPct val="105000"/>
              </a:lnSpc>
              <a:spcBef>
                <a:spcPts val="0"/>
              </a:spcBef>
              <a:spcAft>
                <a:spcPts val="0"/>
              </a:spcAft>
            </a:pPr>
            <a:r>
              <a:rPr sz="1400" b="1" i="0">
                <a:solidFill>
                  <a:srgbClr val="F1EEE7"/>
                </a:solidFill>
                <a:latin typeface="Avenir Next"/>
              </a:rPr>
              <a:t>bounded pass</a:t>
            </a:r>
          </a:p>
        </p:txBody>
      </p:sp>
      <p:cxnSp>
        <p:nvCxnSpPr>
          <p:cNvPr id="16" name="Connector 15"/>
          <p:cNvCxnSpPr/>
          <p:nvPr/>
        </p:nvCxnSpPr>
        <p:spPr>
          <a:xfrm>
            <a:off x="5934456" y="3218688"/>
            <a:ext cx="365760" cy="0"/>
          </a:xfrm>
          <a:prstGeom prst="line">
            <a:avLst/>
          </a:prstGeom>
          <a:ln w="27940">
            <a:solidFill>
              <a:srgbClr val="FF5A1F"/>
            </a:solidFill>
          </a:ln>
        </p:spPr>
        <p:style>
          <a:lnRef idx="2">
            <a:schemeClr val="accent1"/>
          </a:lnRef>
          <a:fillRef idx="0">
            <a:schemeClr val="accent1"/>
          </a:fillRef>
          <a:effectRef idx="1">
            <a:schemeClr val="accent1"/>
          </a:effectRef>
          <a:fontRef idx="minor">
            <a:schemeClr val="tx1"/>
          </a:fontRef>
        </p:style>
      </p:cxnSp>
      <p:sp>
        <p:nvSpPr>
          <p:cNvPr id="17" name="Rounded Rectangle 16"/>
          <p:cNvSpPr/>
          <p:nvPr/>
        </p:nvSpPr>
        <p:spPr>
          <a:xfrm>
            <a:off x="6300216" y="2240280"/>
            <a:ext cx="1536192" cy="1965960"/>
          </a:xfrm>
          <a:prstGeom prst="roundRect">
            <a:avLst>
              <a:gd name="adj" fmla="val 8000"/>
            </a:avLst>
          </a:prstGeom>
          <a:solidFill>
            <a:srgbClr val="1A1D20"/>
          </a:solidFill>
          <a:ln>
            <a:solidFill>
              <a:srgbClr val="3B404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437376" y="2542032"/>
            <a:ext cx="1261872" cy="292608"/>
          </a:xfrm>
          <a:prstGeom prst="rect">
            <a:avLst/>
          </a:prstGeom>
          <a:noFill/>
        </p:spPr>
        <p:txBody>
          <a:bodyPr wrap="square" lIns="0" rIns="0" tIns="0" bIns="0" anchor="t">
            <a:spAutoFit/>
          </a:bodyPr>
          <a:lstStyle/>
          <a:p>
            <a:pPr algn="ctr">
              <a:lnSpc>
                <a:spcPct val="105000"/>
              </a:lnSpc>
              <a:spcBef>
                <a:spcPts val="0"/>
              </a:spcBef>
              <a:spcAft>
                <a:spcPts val="0"/>
              </a:spcAft>
            </a:pPr>
            <a:r>
              <a:rPr sz="1300" b="1" i="0">
                <a:solidFill>
                  <a:srgbClr val="FF5A1F"/>
                </a:solidFill>
                <a:latin typeface="Menlo"/>
              </a:rPr>
              <a:t>FIX</a:t>
            </a:r>
          </a:p>
        </p:txBody>
      </p:sp>
      <p:sp>
        <p:nvSpPr>
          <p:cNvPr id="19" name="TextBox 18"/>
          <p:cNvSpPr txBox="1"/>
          <p:nvPr/>
        </p:nvSpPr>
        <p:spPr>
          <a:xfrm>
            <a:off x="6483096" y="3127248"/>
            <a:ext cx="1170432" cy="548640"/>
          </a:xfrm>
          <a:prstGeom prst="rect">
            <a:avLst/>
          </a:prstGeom>
          <a:noFill/>
        </p:spPr>
        <p:txBody>
          <a:bodyPr wrap="square" lIns="0" rIns="0" tIns="0" bIns="0" anchor="t">
            <a:spAutoFit/>
          </a:bodyPr>
          <a:lstStyle/>
          <a:p>
            <a:pPr algn="ctr">
              <a:lnSpc>
                <a:spcPct val="105000"/>
              </a:lnSpc>
              <a:spcBef>
                <a:spcPts val="0"/>
              </a:spcBef>
              <a:spcAft>
                <a:spcPts val="0"/>
              </a:spcAft>
            </a:pPr>
            <a:r>
              <a:rPr sz="1400" b="1" i="0">
                <a:solidFill>
                  <a:srgbClr val="F1EEE7"/>
                </a:solidFill>
                <a:latin typeface="Avenir Next"/>
              </a:rPr>
              <a:t>safe + scoped</a:t>
            </a:r>
          </a:p>
        </p:txBody>
      </p:sp>
      <p:cxnSp>
        <p:nvCxnSpPr>
          <p:cNvPr id="20" name="Connector 19"/>
          <p:cNvCxnSpPr/>
          <p:nvPr/>
        </p:nvCxnSpPr>
        <p:spPr>
          <a:xfrm>
            <a:off x="7836408" y="3218688"/>
            <a:ext cx="365760" cy="0"/>
          </a:xfrm>
          <a:prstGeom prst="line">
            <a:avLst/>
          </a:prstGeom>
          <a:ln w="27940">
            <a:solidFill>
              <a:srgbClr val="FF5A1F"/>
            </a:solidFill>
          </a:ln>
        </p:spPr>
        <p:style>
          <a:lnRef idx="2">
            <a:schemeClr val="accent1"/>
          </a:lnRef>
          <a:fillRef idx="0">
            <a:schemeClr val="accent1"/>
          </a:fillRef>
          <a:effectRef idx="1">
            <a:schemeClr val="accent1"/>
          </a:effectRef>
          <a:fontRef idx="minor">
            <a:schemeClr val="tx1"/>
          </a:fontRef>
        </p:style>
      </p:cxnSp>
      <p:sp>
        <p:nvSpPr>
          <p:cNvPr id="21" name="Rounded Rectangle 20"/>
          <p:cNvSpPr/>
          <p:nvPr/>
        </p:nvSpPr>
        <p:spPr>
          <a:xfrm>
            <a:off x="8202168" y="2240280"/>
            <a:ext cx="1536192" cy="1965960"/>
          </a:xfrm>
          <a:prstGeom prst="roundRect">
            <a:avLst>
              <a:gd name="adj" fmla="val 8000"/>
            </a:avLst>
          </a:prstGeom>
          <a:solidFill>
            <a:srgbClr val="1A1D20"/>
          </a:solidFill>
          <a:ln>
            <a:solidFill>
              <a:srgbClr val="3B404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339328" y="2542032"/>
            <a:ext cx="1261872" cy="292608"/>
          </a:xfrm>
          <a:prstGeom prst="rect">
            <a:avLst/>
          </a:prstGeom>
          <a:noFill/>
        </p:spPr>
        <p:txBody>
          <a:bodyPr wrap="square" lIns="0" rIns="0" tIns="0" bIns="0" anchor="t">
            <a:spAutoFit/>
          </a:bodyPr>
          <a:lstStyle/>
          <a:p>
            <a:pPr algn="ctr">
              <a:lnSpc>
                <a:spcPct val="105000"/>
              </a:lnSpc>
              <a:spcBef>
                <a:spcPts val="0"/>
              </a:spcBef>
              <a:spcAft>
                <a:spcPts val="0"/>
              </a:spcAft>
            </a:pPr>
            <a:r>
              <a:rPr sz="1300" b="1" i="0">
                <a:solidFill>
                  <a:srgbClr val="FF5A1F"/>
                </a:solidFill>
                <a:latin typeface="Menlo"/>
              </a:rPr>
              <a:t>RERUN</a:t>
            </a:r>
          </a:p>
        </p:txBody>
      </p:sp>
      <p:sp>
        <p:nvSpPr>
          <p:cNvPr id="23" name="TextBox 22"/>
          <p:cNvSpPr txBox="1"/>
          <p:nvPr/>
        </p:nvSpPr>
        <p:spPr>
          <a:xfrm>
            <a:off x="8385048" y="3127248"/>
            <a:ext cx="1170432" cy="548640"/>
          </a:xfrm>
          <a:prstGeom prst="rect">
            <a:avLst/>
          </a:prstGeom>
          <a:noFill/>
        </p:spPr>
        <p:txBody>
          <a:bodyPr wrap="square" lIns="0" rIns="0" tIns="0" bIns="0" anchor="t">
            <a:spAutoFit/>
          </a:bodyPr>
          <a:lstStyle/>
          <a:p>
            <a:pPr algn="ctr">
              <a:lnSpc>
                <a:spcPct val="105000"/>
              </a:lnSpc>
              <a:spcBef>
                <a:spcPts val="0"/>
              </a:spcBef>
              <a:spcAft>
                <a:spcPts val="0"/>
              </a:spcAft>
            </a:pPr>
            <a:r>
              <a:rPr sz="1400" b="1" i="0">
                <a:solidFill>
                  <a:srgbClr val="F1EEE7"/>
                </a:solidFill>
                <a:latin typeface="Avenir Next"/>
              </a:rPr>
              <a:t>smallest proof</a:t>
            </a:r>
          </a:p>
        </p:txBody>
      </p:sp>
      <p:cxnSp>
        <p:nvCxnSpPr>
          <p:cNvPr id="24" name="Connector 23"/>
          <p:cNvCxnSpPr/>
          <p:nvPr/>
        </p:nvCxnSpPr>
        <p:spPr>
          <a:xfrm>
            <a:off x="9738360" y="3218688"/>
            <a:ext cx="365760" cy="0"/>
          </a:xfrm>
          <a:prstGeom prst="line">
            <a:avLst/>
          </a:prstGeom>
          <a:ln w="27940">
            <a:solidFill>
              <a:srgbClr val="FF5A1F"/>
            </a:solidFill>
          </a:ln>
        </p:spPr>
        <p:style>
          <a:lnRef idx="2">
            <a:schemeClr val="accent1"/>
          </a:lnRef>
          <a:fillRef idx="0">
            <a:schemeClr val="accent1"/>
          </a:fillRef>
          <a:effectRef idx="1">
            <a:schemeClr val="accent1"/>
          </a:effectRef>
          <a:fontRef idx="minor">
            <a:schemeClr val="tx1"/>
          </a:fontRef>
        </p:style>
      </p:cxnSp>
      <p:sp>
        <p:nvSpPr>
          <p:cNvPr id="25" name="Rounded Rectangle 24"/>
          <p:cNvSpPr/>
          <p:nvPr/>
        </p:nvSpPr>
        <p:spPr>
          <a:xfrm>
            <a:off x="10104120" y="2240280"/>
            <a:ext cx="1536192" cy="1965960"/>
          </a:xfrm>
          <a:prstGeom prst="roundRect">
            <a:avLst>
              <a:gd name="adj" fmla="val 8000"/>
            </a:avLst>
          </a:prstGeom>
          <a:solidFill>
            <a:srgbClr val="1A1D20"/>
          </a:solidFill>
          <a:ln>
            <a:solidFill>
              <a:srgbClr val="3B404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10241280" y="2542032"/>
            <a:ext cx="1261872" cy="292608"/>
          </a:xfrm>
          <a:prstGeom prst="rect">
            <a:avLst/>
          </a:prstGeom>
          <a:noFill/>
        </p:spPr>
        <p:txBody>
          <a:bodyPr wrap="square" lIns="0" rIns="0" tIns="0" bIns="0" anchor="t">
            <a:spAutoFit/>
          </a:bodyPr>
          <a:lstStyle/>
          <a:p>
            <a:pPr algn="ctr">
              <a:lnSpc>
                <a:spcPct val="105000"/>
              </a:lnSpc>
              <a:spcBef>
                <a:spcPts val="0"/>
              </a:spcBef>
              <a:spcAft>
                <a:spcPts val="0"/>
              </a:spcAft>
            </a:pPr>
            <a:r>
              <a:rPr sz="1300" b="1" i="0">
                <a:solidFill>
                  <a:srgbClr val="FF5A1F"/>
                </a:solidFill>
                <a:latin typeface="Menlo"/>
              </a:rPr>
              <a:t>VERIFY</a:t>
            </a:r>
          </a:p>
        </p:txBody>
      </p:sp>
      <p:sp>
        <p:nvSpPr>
          <p:cNvPr id="27" name="TextBox 26"/>
          <p:cNvSpPr txBox="1"/>
          <p:nvPr/>
        </p:nvSpPr>
        <p:spPr>
          <a:xfrm>
            <a:off x="10287000" y="3127248"/>
            <a:ext cx="1170432" cy="548640"/>
          </a:xfrm>
          <a:prstGeom prst="rect">
            <a:avLst/>
          </a:prstGeom>
          <a:noFill/>
        </p:spPr>
        <p:txBody>
          <a:bodyPr wrap="square" lIns="0" rIns="0" tIns="0" bIns="0" anchor="t">
            <a:spAutoFit/>
          </a:bodyPr>
          <a:lstStyle/>
          <a:p>
            <a:pPr algn="ctr">
              <a:lnSpc>
                <a:spcPct val="105000"/>
              </a:lnSpc>
              <a:spcBef>
                <a:spcPts val="0"/>
              </a:spcBef>
              <a:spcAft>
                <a:spcPts val="0"/>
              </a:spcAft>
            </a:pPr>
            <a:r>
              <a:rPr sz="1400" b="1" i="0">
                <a:solidFill>
                  <a:srgbClr val="F1EEE7"/>
                </a:solidFill>
                <a:latin typeface="Avenir Next"/>
              </a:rPr>
              <a:t>task + delivery</a:t>
            </a:r>
          </a:p>
        </p:txBody>
      </p:sp>
      <p:sp>
        <p:nvSpPr>
          <p:cNvPr id="28" name="Rounded Rectangle 27"/>
          <p:cNvSpPr/>
          <p:nvPr/>
        </p:nvSpPr>
        <p:spPr>
          <a:xfrm>
            <a:off x="1920240" y="4892040"/>
            <a:ext cx="8458200" cy="932688"/>
          </a:xfrm>
          <a:prstGeom prst="roundRect">
            <a:avLst>
              <a:gd name="adj" fmla="val 8000"/>
            </a:avLst>
          </a:prstGeom>
          <a:solidFill>
            <a:srgbClr val="25292D"/>
          </a:solidFill>
          <a:ln>
            <a:solidFill>
              <a:srgbClr val="3B404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2267712" y="5193792"/>
            <a:ext cx="7772400" cy="274320"/>
          </a:xfrm>
          <a:prstGeom prst="rect">
            <a:avLst/>
          </a:prstGeom>
          <a:noFill/>
        </p:spPr>
        <p:txBody>
          <a:bodyPr wrap="square" lIns="0" rIns="0" tIns="0" bIns="0" anchor="t">
            <a:spAutoFit/>
          </a:bodyPr>
          <a:lstStyle/>
          <a:p>
            <a:pPr algn="ctr">
              <a:lnSpc>
                <a:spcPct val="105000"/>
              </a:lnSpc>
              <a:spcBef>
                <a:spcPts val="0"/>
              </a:spcBef>
              <a:spcAft>
                <a:spcPts val="0"/>
              </a:spcAft>
            </a:pPr>
            <a:r>
              <a:rPr sz="1900" b="1" i="0">
                <a:solidFill>
                  <a:srgbClr val="F1EEE7"/>
                </a:solidFill>
                <a:latin typeface="Avenir Next"/>
              </a:rPr>
              <a:t>Execution success and message delivery are separate gates.</a:t>
            </a:r>
          </a:p>
        </p:txBody>
      </p:sp>
      <p:sp>
        <p:nvSpPr>
          <p:cNvPr id="30" name="TextBox 29"/>
          <p:cNvSpPr txBox="1"/>
          <p:nvPr/>
        </p:nvSpPr>
        <p:spPr>
          <a:xfrm>
            <a:off x="11292840" y="6473952"/>
            <a:ext cx="365760" cy="164592"/>
          </a:xfrm>
          <a:prstGeom prst="rect">
            <a:avLst/>
          </a:prstGeom>
          <a:noFill/>
        </p:spPr>
        <p:txBody>
          <a:bodyPr wrap="square" lIns="0" rIns="0" tIns="0" bIns="0" anchor="t">
            <a:spAutoFit/>
          </a:bodyPr>
          <a:lstStyle/>
          <a:p>
            <a:pPr algn="r">
              <a:lnSpc>
                <a:spcPct val="105000"/>
              </a:lnSpc>
              <a:spcBef>
                <a:spcPts val="0"/>
              </a:spcBef>
              <a:spcAft>
                <a:spcPts val="0"/>
              </a:spcAft>
            </a:pPr>
            <a:r>
              <a:rPr sz="800" b="0" i="0">
                <a:solidFill>
                  <a:srgbClr val="A8ADB2"/>
                </a:solidFill>
                <a:latin typeface="Menlo"/>
              </a:rP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11315"/>
          </a:solidFill>
          <a:ln>
            <a:solidFill>
              <a:srgbClr val="11131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07_governance_60_0_72_75_88.jpg"/>
          <p:cNvPicPr>
            <a:picLocks noChangeAspect="1"/>
          </p:cNvPicPr>
          <p:nvPr/>
        </p:nvPicPr>
        <p:blipFill>
          <a:blip r:embed="rId2"/>
          <a:stretch>
            <a:fillRect/>
          </a:stretch>
        </p:blipFill>
        <p:spPr>
          <a:xfrm>
            <a:off x="5532120" y="0"/>
            <a:ext cx="6659575" cy="6858000"/>
          </a:xfrm>
          <a:prstGeom prst="rect">
            <a:avLst/>
          </a:prstGeom>
        </p:spPr>
      </p:pic>
      <p:sp>
        <p:nvSpPr>
          <p:cNvPr id="4" name="Rectangle 3"/>
          <p:cNvSpPr/>
          <p:nvPr/>
        </p:nvSpPr>
        <p:spPr>
          <a:xfrm>
            <a:off x="0" y="0"/>
            <a:ext cx="5989320" cy="6858000"/>
          </a:xfrm>
          <a:prstGeom prst="rect">
            <a:avLst/>
          </a:prstGeom>
          <a:solidFill>
            <a:srgbClr val="111315"/>
          </a:solidFill>
          <a:ln>
            <a:solidFill>
              <a:srgbClr val="11131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256032"/>
            <a:ext cx="5029200" cy="228600"/>
          </a:xfrm>
          <a:prstGeom prst="rect">
            <a:avLst/>
          </a:prstGeom>
          <a:noFill/>
        </p:spPr>
        <p:txBody>
          <a:bodyPr wrap="square" lIns="0" rIns="0" tIns="0" bIns="0" anchor="t">
            <a:spAutoFit/>
          </a:bodyPr>
          <a:lstStyle/>
          <a:p>
            <a:pPr algn="l">
              <a:lnSpc>
                <a:spcPct val="105000"/>
              </a:lnSpc>
              <a:spcBef>
                <a:spcPts val="0"/>
              </a:spcBef>
              <a:spcAft>
                <a:spcPts val="0"/>
              </a:spcAft>
            </a:pPr>
            <a:r>
              <a:rPr sz="900" b="1" i="0">
                <a:solidFill>
                  <a:srgbClr val="F1EEE7"/>
                </a:solidFill>
                <a:latin typeface="Menlo"/>
              </a:rPr>
              <a:t>GOVERNANCE</a:t>
            </a:r>
          </a:p>
        </p:txBody>
      </p:sp>
      <p:sp>
        <p:nvSpPr>
          <p:cNvPr id="6" name="TextBox 5"/>
          <p:cNvSpPr txBox="1"/>
          <p:nvPr/>
        </p:nvSpPr>
        <p:spPr>
          <a:xfrm>
            <a:off x="10698480" y="256032"/>
            <a:ext cx="960120" cy="228600"/>
          </a:xfrm>
          <a:prstGeom prst="rect">
            <a:avLst/>
          </a:prstGeom>
          <a:noFill/>
        </p:spPr>
        <p:txBody>
          <a:bodyPr wrap="square" lIns="0" rIns="0" tIns="0" bIns="0" anchor="t">
            <a:spAutoFit/>
          </a:bodyPr>
          <a:lstStyle/>
          <a:p>
            <a:pPr algn="r">
              <a:lnSpc>
                <a:spcPct val="105000"/>
              </a:lnSpc>
              <a:spcBef>
                <a:spcPts val="0"/>
              </a:spcBef>
              <a:spcAft>
                <a:spcPts val="0"/>
              </a:spcAft>
            </a:pPr>
            <a:r>
              <a:rPr sz="900" b="1" i="0">
                <a:solidFill>
                  <a:srgbClr val="FF5A1F"/>
                </a:solidFill>
                <a:latin typeface="Menlo"/>
              </a:rPr>
              <a:t>7 MIN</a:t>
            </a:r>
          </a:p>
        </p:txBody>
      </p:sp>
      <p:sp>
        <p:nvSpPr>
          <p:cNvPr id="7" name="TextBox 6"/>
          <p:cNvSpPr txBox="1"/>
          <p:nvPr/>
        </p:nvSpPr>
        <p:spPr>
          <a:xfrm>
            <a:off x="585216" y="841248"/>
            <a:ext cx="5074920" cy="1143000"/>
          </a:xfrm>
          <a:prstGeom prst="rect">
            <a:avLst/>
          </a:prstGeom>
          <a:noFill/>
        </p:spPr>
        <p:txBody>
          <a:bodyPr wrap="square" lIns="0" rIns="0" tIns="0" bIns="0" anchor="t">
            <a:spAutoFit/>
          </a:bodyPr>
          <a:lstStyle/>
          <a:p>
            <a:pPr algn="l">
              <a:lnSpc>
                <a:spcPct val="105000"/>
              </a:lnSpc>
              <a:spcBef>
                <a:spcPts val="0"/>
              </a:spcBef>
              <a:spcAft>
                <a:spcPts val="0"/>
              </a:spcAft>
            </a:pPr>
            <a:r>
              <a:rPr sz="3500" b="1" i="0">
                <a:solidFill>
                  <a:srgbClr val="F1EEE7"/>
                </a:solidFill>
                <a:latin typeface="Avenir Next"/>
              </a:rPr>
              <a:t>Approval is
architecture.</a:t>
            </a:r>
          </a:p>
        </p:txBody>
      </p:sp>
      <p:sp>
        <p:nvSpPr>
          <p:cNvPr id="8" name="TextBox 7"/>
          <p:cNvSpPr txBox="1"/>
          <p:nvPr/>
        </p:nvSpPr>
        <p:spPr>
          <a:xfrm>
            <a:off x="612648" y="2029968"/>
            <a:ext cx="5212080" cy="384048"/>
          </a:xfrm>
          <a:prstGeom prst="rect">
            <a:avLst/>
          </a:prstGeom>
          <a:noFill/>
        </p:spPr>
        <p:txBody>
          <a:bodyPr wrap="square" lIns="0" rIns="0" tIns="0" bIns="0" anchor="t">
            <a:spAutoFit/>
          </a:bodyPr>
          <a:lstStyle/>
          <a:p>
            <a:pPr algn="l">
              <a:lnSpc>
                <a:spcPct val="105000"/>
              </a:lnSpc>
              <a:spcBef>
                <a:spcPts val="0"/>
              </a:spcBef>
              <a:spcAft>
                <a:spcPts val="0"/>
              </a:spcAft>
            </a:pPr>
            <a:r>
              <a:rPr sz="1800" b="1" i="0">
                <a:solidFill>
                  <a:srgbClr val="FF5A1F"/>
                </a:solidFill>
                <a:latin typeface="Avenir Next"/>
              </a:rPr>
              <a:t>We do not buy AI. We approve it.</a:t>
            </a:r>
          </a:p>
        </p:txBody>
      </p:sp>
      <p:sp>
        <p:nvSpPr>
          <p:cNvPr id="9" name="Rounded Rectangle 8"/>
          <p:cNvSpPr/>
          <p:nvPr/>
        </p:nvSpPr>
        <p:spPr>
          <a:xfrm>
            <a:off x="621792" y="3063240"/>
            <a:ext cx="2304288" cy="868680"/>
          </a:xfrm>
          <a:prstGeom prst="roundRect">
            <a:avLst>
              <a:gd name="adj" fmla="val 8000"/>
            </a:avLst>
          </a:prstGeom>
          <a:solidFill>
            <a:srgbClr val="1A1D20"/>
          </a:solidFill>
          <a:ln>
            <a:solidFill>
              <a:srgbClr val="3B404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68096" y="3218688"/>
            <a:ext cx="987552" cy="182880"/>
          </a:xfrm>
          <a:prstGeom prst="rect">
            <a:avLst/>
          </a:prstGeom>
          <a:noFill/>
        </p:spPr>
        <p:txBody>
          <a:bodyPr wrap="square" lIns="0" rIns="0" tIns="0" bIns="0" anchor="t">
            <a:spAutoFit/>
          </a:bodyPr>
          <a:lstStyle/>
          <a:p>
            <a:pPr algn="l">
              <a:lnSpc>
                <a:spcPct val="105000"/>
              </a:lnSpc>
              <a:spcBef>
                <a:spcPts val="0"/>
              </a:spcBef>
              <a:spcAft>
                <a:spcPts val="0"/>
              </a:spcAft>
            </a:pPr>
            <a:r>
              <a:rPr sz="800" b="1" i="0">
                <a:solidFill>
                  <a:srgbClr val="FF5A1F"/>
                </a:solidFill>
                <a:latin typeface="Menlo"/>
              </a:rPr>
              <a:t>SECRETS</a:t>
            </a:r>
          </a:p>
        </p:txBody>
      </p:sp>
      <p:sp>
        <p:nvSpPr>
          <p:cNvPr id="11" name="TextBox 10"/>
          <p:cNvSpPr txBox="1"/>
          <p:nvPr/>
        </p:nvSpPr>
        <p:spPr>
          <a:xfrm>
            <a:off x="768096" y="3493008"/>
            <a:ext cx="1956816" cy="256032"/>
          </a:xfrm>
          <a:prstGeom prst="rect">
            <a:avLst/>
          </a:prstGeom>
          <a:noFill/>
        </p:spPr>
        <p:txBody>
          <a:bodyPr wrap="square" lIns="0" rIns="0" tIns="0" bIns="0" anchor="t">
            <a:spAutoFit/>
          </a:bodyPr>
          <a:lstStyle/>
          <a:p>
            <a:pPr algn="l">
              <a:lnSpc>
                <a:spcPct val="105000"/>
              </a:lnSpc>
              <a:spcBef>
                <a:spcPts val="0"/>
              </a:spcBef>
              <a:spcAft>
                <a:spcPts val="0"/>
              </a:spcAft>
            </a:pPr>
            <a:r>
              <a:rPr sz="1200" b="1" i="0">
                <a:solidFill>
                  <a:srgbClr val="F1EEE7"/>
                </a:solidFill>
                <a:latin typeface="Avenir Next"/>
              </a:rPr>
              <a:t>1Password or Keychain</a:t>
            </a:r>
          </a:p>
        </p:txBody>
      </p:sp>
      <p:sp>
        <p:nvSpPr>
          <p:cNvPr id="12" name="Rounded Rectangle 11"/>
          <p:cNvSpPr/>
          <p:nvPr/>
        </p:nvSpPr>
        <p:spPr>
          <a:xfrm>
            <a:off x="3182112" y="3063240"/>
            <a:ext cx="2304288" cy="868680"/>
          </a:xfrm>
          <a:prstGeom prst="roundRect">
            <a:avLst>
              <a:gd name="adj" fmla="val 8000"/>
            </a:avLst>
          </a:prstGeom>
          <a:solidFill>
            <a:srgbClr val="1A1D20"/>
          </a:solidFill>
          <a:ln>
            <a:solidFill>
              <a:srgbClr val="3B404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328416" y="3218688"/>
            <a:ext cx="987552" cy="182880"/>
          </a:xfrm>
          <a:prstGeom prst="rect">
            <a:avLst/>
          </a:prstGeom>
          <a:noFill/>
        </p:spPr>
        <p:txBody>
          <a:bodyPr wrap="square" lIns="0" rIns="0" tIns="0" bIns="0" anchor="t">
            <a:spAutoFit/>
          </a:bodyPr>
          <a:lstStyle/>
          <a:p>
            <a:pPr algn="l">
              <a:lnSpc>
                <a:spcPct val="105000"/>
              </a:lnSpc>
              <a:spcBef>
                <a:spcPts val="0"/>
              </a:spcBef>
              <a:spcAft>
                <a:spcPts val="0"/>
              </a:spcAft>
            </a:pPr>
            <a:r>
              <a:rPr sz="800" b="1" i="0">
                <a:solidFill>
                  <a:srgbClr val="FF5A1F"/>
                </a:solidFill>
                <a:latin typeface="Menlo"/>
              </a:rPr>
              <a:t>TOOLS</a:t>
            </a:r>
          </a:p>
        </p:txBody>
      </p:sp>
      <p:sp>
        <p:nvSpPr>
          <p:cNvPr id="14" name="TextBox 13"/>
          <p:cNvSpPr txBox="1"/>
          <p:nvPr/>
        </p:nvSpPr>
        <p:spPr>
          <a:xfrm>
            <a:off x="3328416" y="3493008"/>
            <a:ext cx="1956816" cy="256032"/>
          </a:xfrm>
          <a:prstGeom prst="rect">
            <a:avLst/>
          </a:prstGeom>
          <a:noFill/>
        </p:spPr>
        <p:txBody>
          <a:bodyPr wrap="square" lIns="0" rIns="0" tIns="0" bIns="0" anchor="t">
            <a:spAutoFit/>
          </a:bodyPr>
          <a:lstStyle/>
          <a:p>
            <a:pPr algn="l">
              <a:lnSpc>
                <a:spcPct val="105000"/>
              </a:lnSpc>
              <a:spcBef>
                <a:spcPts val="0"/>
              </a:spcBef>
              <a:spcAft>
                <a:spcPts val="0"/>
              </a:spcAft>
            </a:pPr>
            <a:r>
              <a:rPr sz="1200" b="1" i="0">
                <a:solidFill>
                  <a:srgbClr val="F1EEE7"/>
                </a:solidFill>
                <a:latin typeface="Avenir Next"/>
              </a:rPr>
              <a:t>least privilege</a:t>
            </a:r>
          </a:p>
        </p:txBody>
      </p:sp>
      <p:sp>
        <p:nvSpPr>
          <p:cNvPr id="15" name="Rounded Rectangle 14"/>
          <p:cNvSpPr/>
          <p:nvPr/>
        </p:nvSpPr>
        <p:spPr>
          <a:xfrm>
            <a:off x="621792" y="4142232"/>
            <a:ext cx="2304288" cy="868680"/>
          </a:xfrm>
          <a:prstGeom prst="roundRect">
            <a:avLst>
              <a:gd name="adj" fmla="val 8000"/>
            </a:avLst>
          </a:prstGeom>
          <a:solidFill>
            <a:srgbClr val="1A1D20"/>
          </a:solidFill>
          <a:ln>
            <a:solidFill>
              <a:srgbClr val="3B404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68096" y="4297680"/>
            <a:ext cx="987552" cy="182880"/>
          </a:xfrm>
          <a:prstGeom prst="rect">
            <a:avLst/>
          </a:prstGeom>
          <a:noFill/>
        </p:spPr>
        <p:txBody>
          <a:bodyPr wrap="square" lIns="0" rIns="0" tIns="0" bIns="0" anchor="t">
            <a:spAutoFit/>
          </a:bodyPr>
          <a:lstStyle/>
          <a:p>
            <a:pPr algn="l">
              <a:lnSpc>
                <a:spcPct val="105000"/>
              </a:lnSpc>
              <a:spcBef>
                <a:spcPts val="0"/>
              </a:spcBef>
              <a:spcAft>
                <a:spcPts val="0"/>
              </a:spcAft>
            </a:pPr>
            <a:r>
              <a:rPr sz="800" b="1" i="0">
                <a:solidFill>
                  <a:srgbClr val="FF5A1F"/>
                </a:solidFill>
                <a:latin typeface="Menlo"/>
              </a:rPr>
              <a:t>EVIDENCE</a:t>
            </a:r>
          </a:p>
        </p:txBody>
      </p:sp>
      <p:sp>
        <p:nvSpPr>
          <p:cNvPr id="17" name="TextBox 16"/>
          <p:cNvSpPr txBox="1"/>
          <p:nvPr/>
        </p:nvSpPr>
        <p:spPr>
          <a:xfrm>
            <a:off x="768096" y="4572000"/>
            <a:ext cx="1956816" cy="256032"/>
          </a:xfrm>
          <a:prstGeom prst="rect">
            <a:avLst/>
          </a:prstGeom>
          <a:noFill/>
        </p:spPr>
        <p:txBody>
          <a:bodyPr wrap="square" lIns="0" rIns="0" tIns="0" bIns="0" anchor="t">
            <a:spAutoFit/>
          </a:bodyPr>
          <a:lstStyle/>
          <a:p>
            <a:pPr algn="l">
              <a:lnSpc>
                <a:spcPct val="105000"/>
              </a:lnSpc>
              <a:spcBef>
                <a:spcPts val="0"/>
              </a:spcBef>
              <a:spcAft>
                <a:spcPts val="0"/>
              </a:spcAft>
            </a:pPr>
            <a:r>
              <a:rPr sz="1200" b="1" i="0">
                <a:solidFill>
                  <a:srgbClr val="F1EEE7"/>
                </a:solidFill>
                <a:latin typeface="Avenir Next"/>
              </a:rPr>
              <a:t>facts separate from claims</a:t>
            </a:r>
          </a:p>
        </p:txBody>
      </p:sp>
      <p:sp>
        <p:nvSpPr>
          <p:cNvPr id="18" name="Rounded Rectangle 17"/>
          <p:cNvSpPr/>
          <p:nvPr/>
        </p:nvSpPr>
        <p:spPr>
          <a:xfrm>
            <a:off x="3182112" y="4142232"/>
            <a:ext cx="2304288" cy="868680"/>
          </a:xfrm>
          <a:prstGeom prst="roundRect">
            <a:avLst>
              <a:gd name="adj" fmla="val 8000"/>
            </a:avLst>
          </a:prstGeom>
          <a:solidFill>
            <a:srgbClr val="1A1D20"/>
          </a:solidFill>
          <a:ln>
            <a:solidFill>
              <a:srgbClr val="3B404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3328416" y="4297680"/>
            <a:ext cx="987552" cy="182880"/>
          </a:xfrm>
          <a:prstGeom prst="rect">
            <a:avLst/>
          </a:prstGeom>
          <a:noFill/>
        </p:spPr>
        <p:txBody>
          <a:bodyPr wrap="square" lIns="0" rIns="0" tIns="0" bIns="0" anchor="t">
            <a:spAutoFit/>
          </a:bodyPr>
          <a:lstStyle/>
          <a:p>
            <a:pPr algn="l">
              <a:lnSpc>
                <a:spcPct val="105000"/>
              </a:lnSpc>
              <a:spcBef>
                <a:spcPts val="0"/>
              </a:spcBef>
              <a:spcAft>
                <a:spcPts val="0"/>
              </a:spcAft>
            </a:pPr>
            <a:r>
              <a:rPr sz="800" b="1" i="0">
                <a:solidFill>
                  <a:srgbClr val="FF5A1F"/>
                </a:solidFill>
                <a:latin typeface="Menlo"/>
              </a:rPr>
              <a:t>EXTERNAL ACTION</a:t>
            </a:r>
          </a:p>
        </p:txBody>
      </p:sp>
      <p:sp>
        <p:nvSpPr>
          <p:cNvPr id="20" name="TextBox 19"/>
          <p:cNvSpPr txBox="1"/>
          <p:nvPr/>
        </p:nvSpPr>
        <p:spPr>
          <a:xfrm>
            <a:off x="3328416" y="4572000"/>
            <a:ext cx="1956816" cy="256032"/>
          </a:xfrm>
          <a:prstGeom prst="rect">
            <a:avLst/>
          </a:prstGeom>
          <a:noFill/>
        </p:spPr>
        <p:txBody>
          <a:bodyPr wrap="square" lIns="0" rIns="0" tIns="0" bIns="0" anchor="t">
            <a:spAutoFit/>
          </a:bodyPr>
          <a:lstStyle/>
          <a:p>
            <a:pPr algn="l">
              <a:lnSpc>
                <a:spcPct val="105000"/>
              </a:lnSpc>
              <a:spcBef>
                <a:spcPts val="0"/>
              </a:spcBef>
              <a:spcAft>
                <a:spcPts val="0"/>
              </a:spcAft>
            </a:pPr>
            <a:r>
              <a:rPr sz="1200" b="1" i="0">
                <a:solidFill>
                  <a:srgbClr val="F1EEE7"/>
                </a:solidFill>
                <a:latin typeface="Avenir Next"/>
              </a:rPr>
              <a:t>human approval</a:t>
            </a:r>
          </a:p>
        </p:txBody>
      </p:sp>
      <p:sp>
        <p:nvSpPr>
          <p:cNvPr id="21" name="TextBox 20"/>
          <p:cNvSpPr txBox="1"/>
          <p:nvPr/>
        </p:nvSpPr>
        <p:spPr>
          <a:xfrm>
            <a:off x="640080" y="5394960"/>
            <a:ext cx="4709160" cy="713232"/>
          </a:xfrm>
          <a:prstGeom prst="rect">
            <a:avLst/>
          </a:prstGeom>
          <a:noFill/>
        </p:spPr>
        <p:txBody>
          <a:bodyPr wrap="square" lIns="0" rIns="0" tIns="0" bIns="0" anchor="t">
            <a:spAutoFit/>
          </a:bodyPr>
          <a:lstStyle/>
          <a:p>
            <a:pPr algn="l">
              <a:lnSpc>
                <a:spcPct val="105000"/>
              </a:lnSpc>
              <a:spcBef>
                <a:spcPts val="0"/>
              </a:spcBef>
              <a:spcAft>
                <a:spcPts val="0"/>
              </a:spcAft>
            </a:pPr>
            <a:r>
              <a:rPr sz="2200" b="1" i="0">
                <a:solidFill>
                  <a:srgbClr val="F1EEE7"/>
                </a:solidFill>
                <a:latin typeface="Avenir Next"/>
              </a:rPr>
              <a:t>Approve the bounded workflow, not the impressive demo.</a:t>
            </a:r>
          </a:p>
        </p:txBody>
      </p:sp>
      <p:sp>
        <p:nvSpPr>
          <p:cNvPr id="22" name="TextBox 21"/>
          <p:cNvSpPr txBox="1"/>
          <p:nvPr/>
        </p:nvSpPr>
        <p:spPr>
          <a:xfrm>
            <a:off x="11292840" y="6473952"/>
            <a:ext cx="365760" cy="164592"/>
          </a:xfrm>
          <a:prstGeom prst="rect">
            <a:avLst/>
          </a:prstGeom>
          <a:noFill/>
        </p:spPr>
        <p:txBody>
          <a:bodyPr wrap="square" lIns="0" rIns="0" tIns="0" bIns="0" anchor="t">
            <a:spAutoFit/>
          </a:bodyPr>
          <a:lstStyle/>
          <a:p>
            <a:pPr algn="r">
              <a:lnSpc>
                <a:spcPct val="105000"/>
              </a:lnSpc>
              <a:spcBef>
                <a:spcPts val="0"/>
              </a:spcBef>
              <a:spcAft>
                <a:spcPts val="0"/>
              </a:spcAft>
            </a:pPr>
            <a:r>
              <a:rPr sz="800" b="0" i="0">
                <a:solidFill>
                  <a:srgbClr val="A8ADB2"/>
                </a:solidFill>
                <a:latin typeface="Menlo"/>
              </a:rP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EEE7"/>
          </a:solidFill>
          <a:ln>
            <a:solidFill>
              <a:srgbClr val="F1EEE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56032"/>
            <a:ext cx="5029200" cy="228600"/>
          </a:xfrm>
          <a:prstGeom prst="rect">
            <a:avLst/>
          </a:prstGeom>
          <a:noFill/>
        </p:spPr>
        <p:txBody>
          <a:bodyPr wrap="square" lIns="0" rIns="0" tIns="0" bIns="0" anchor="t">
            <a:spAutoFit/>
          </a:bodyPr>
          <a:lstStyle/>
          <a:p>
            <a:pPr algn="l">
              <a:lnSpc>
                <a:spcPct val="105000"/>
              </a:lnSpc>
              <a:spcBef>
                <a:spcPts val="0"/>
              </a:spcBef>
              <a:spcAft>
                <a:spcPts val="0"/>
              </a:spcAft>
            </a:pPr>
            <a:r>
              <a:rPr sz="900" b="1" i="0">
                <a:solidFill>
                  <a:srgbClr val="111315"/>
                </a:solidFill>
                <a:latin typeface="Menlo"/>
              </a:rPr>
              <a:t>WORKSHOP</a:t>
            </a:r>
          </a:p>
        </p:txBody>
      </p:sp>
      <p:sp>
        <p:nvSpPr>
          <p:cNvPr id="4" name="TextBox 3"/>
          <p:cNvSpPr txBox="1"/>
          <p:nvPr/>
        </p:nvSpPr>
        <p:spPr>
          <a:xfrm>
            <a:off x="10698480" y="256032"/>
            <a:ext cx="960120" cy="228600"/>
          </a:xfrm>
          <a:prstGeom prst="rect">
            <a:avLst/>
          </a:prstGeom>
          <a:noFill/>
        </p:spPr>
        <p:txBody>
          <a:bodyPr wrap="square" lIns="0" rIns="0" tIns="0" bIns="0" anchor="t">
            <a:spAutoFit/>
          </a:bodyPr>
          <a:lstStyle/>
          <a:p>
            <a:pPr algn="r">
              <a:lnSpc>
                <a:spcPct val="105000"/>
              </a:lnSpc>
              <a:spcBef>
                <a:spcPts val="0"/>
              </a:spcBef>
              <a:spcAft>
                <a:spcPts val="0"/>
              </a:spcAft>
            </a:pPr>
            <a:r>
              <a:rPr sz="900" b="1" i="0">
                <a:solidFill>
                  <a:srgbClr val="C83F0B"/>
                </a:solidFill>
                <a:latin typeface="Menlo"/>
              </a:rPr>
              <a:t>10 MIN</a:t>
            </a:r>
          </a:p>
        </p:txBody>
      </p:sp>
      <p:sp>
        <p:nvSpPr>
          <p:cNvPr id="5" name="TextBox 4"/>
          <p:cNvSpPr txBox="1"/>
          <p:nvPr/>
        </p:nvSpPr>
        <p:spPr>
          <a:xfrm>
            <a:off x="621792" y="822960"/>
            <a:ext cx="5943600" cy="594360"/>
          </a:xfrm>
          <a:prstGeom prst="rect">
            <a:avLst/>
          </a:prstGeom>
          <a:noFill/>
        </p:spPr>
        <p:txBody>
          <a:bodyPr wrap="square" lIns="0" rIns="0" tIns="0" bIns="0" anchor="t">
            <a:spAutoFit/>
          </a:bodyPr>
          <a:lstStyle/>
          <a:p>
            <a:pPr algn="l">
              <a:lnSpc>
                <a:spcPct val="95000"/>
              </a:lnSpc>
              <a:spcBef>
                <a:spcPts val="0"/>
              </a:spcBef>
              <a:spcAft>
                <a:spcPts val="0"/>
              </a:spcAft>
            </a:pPr>
            <a:r>
              <a:rPr sz="3900" b="1" i="0">
                <a:solidFill>
                  <a:srgbClr val="111315"/>
                </a:solidFill>
                <a:latin typeface="Avenir Next"/>
              </a:rPr>
              <a:t>Design one real loop.</a:t>
            </a:r>
          </a:p>
        </p:txBody>
      </p:sp>
      <p:sp>
        <p:nvSpPr>
          <p:cNvPr id="6" name="TextBox 5"/>
          <p:cNvSpPr txBox="1"/>
          <p:nvPr/>
        </p:nvSpPr>
        <p:spPr>
          <a:xfrm>
            <a:off x="640080" y="1490472"/>
            <a:ext cx="5669280" cy="365760"/>
          </a:xfrm>
          <a:prstGeom prst="rect">
            <a:avLst/>
          </a:prstGeom>
          <a:noFill/>
        </p:spPr>
        <p:txBody>
          <a:bodyPr wrap="square" lIns="0" rIns="0" tIns="0" bIns="0" anchor="t">
            <a:spAutoFit/>
          </a:bodyPr>
          <a:lstStyle/>
          <a:p>
            <a:pPr algn="l">
              <a:lnSpc>
                <a:spcPct val="105000"/>
              </a:lnSpc>
              <a:spcBef>
                <a:spcPts val="0"/>
              </a:spcBef>
              <a:spcAft>
                <a:spcPts val="0"/>
              </a:spcAft>
            </a:pPr>
            <a:r>
              <a:rPr sz="1600" b="0" i="0">
                <a:solidFill>
                  <a:srgbClr val="50575E"/>
                </a:solidFill>
                <a:latin typeface="Avenir Next"/>
              </a:rPr>
              <a:t>Choose work your team repeats at least monthly.</a:t>
            </a:r>
          </a:p>
        </p:txBody>
      </p:sp>
      <p:sp>
        <p:nvSpPr>
          <p:cNvPr id="7" name="Rounded Rectangle 6"/>
          <p:cNvSpPr/>
          <p:nvPr/>
        </p:nvSpPr>
        <p:spPr>
          <a:xfrm>
            <a:off x="640080" y="2148840"/>
            <a:ext cx="2523744" cy="841248"/>
          </a:xfrm>
          <a:prstGeom prst="roundRect">
            <a:avLst>
              <a:gd name="adj" fmla="val 8000"/>
            </a:avLst>
          </a:prstGeom>
          <a:solidFill>
            <a:srgbClr val="E3E0D8"/>
          </a:solidFill>
          <a:ln>
            <a:solidFill>
              <a:srgbClr val="E3E0D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59" y="2432304"/>
            <a:ext cx="2157984" cy="228600"/>
          </a:xfrm>
          <a:prstGeom prst="rect">
            <a:avLst/>
          </a:prstGeom>
          <a:noFill/>
        </p:spPr>
        <p:txBody>
          <a:bodyPr wrap="square" lIns="0" rIns="0" tIns="0" bIns="0" anchor="t">
            <a:spAutoFit/>
          </a:bodyPr>
          <a:lstStyle/>
          <a:p>
            <a:pPr algn="ctr">
              <a:lnSpc>
                <a:spcPct val="105000"/>
              </a:lnSpc>
              <a:spcBef>
                <a:spcPts val="0"/>
              </a:spcBef>
              <a:spcAft>
                <a:spcPts val="0"/>
              </a:spcAft>
            </a:pPr>
            <a:r>
              <a:rPr sz="1400" b="1" i="0">
                <a:solidFill>
                  <a:srgbClr val="111315"/>
                </a:solidFill>
                <a:latin typeface="Avenir Next"/>
              </a:rPr>
              <a:t>Name + owner</a:t>
            </a:r>
          </a:p>
        </p:txBody>
      </p:sp>
      <p:sp>
        <p:nvSpPr>
          <p:cNvPr id="9" name="Rounded Rectangle 8"/>
          <p:cNvSpPr/>
          <p:nvPr/>
        </p:nvSpPr>
        <p:spPr>
          <a:xfrm>
            <a:off x="3456432" y="2148840"/>
            <a:ext cx="2523744" cy="841248"/>
          </a:xfrm>
          <a:prstGeom prst="roundRect">
            <a:avLst>
              <a:gd name="adj" fmla="val 8000"/>
            </a:avLst>
          </a:prstGeom>
          <a:solidFill>
            <a:srgbClr val="E3E0D8"/>
          </a:solidFill>
          <a:ln>
            <a:solidFill>
              <a:srgbClr val="E3E0D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3639312" y="2432304"/>
            <a:ext cx="2157984" cy="228600"/>
          </a:xfrm>
          <a:prstGeom prst="rect">
            <a:avLst/>
          </a:prstGeom>
          <a:noFill/>
        </p:spPr>
        <p:txBody>
          <a:bodyPr wrap="square" lIns="0" rIns="0" tIns="0" bIns="0" anchor="t">
            <a:spAutoFit/>
          </a:bodyPr>
          <a:lstStyle/>
          <a:p>
            <a:pPr algn="ctr">
              <a:lnSpc>
                <a:spcPct val="105000"/>
              </a:lnSpc>
              <a:spcBef>
                <a:spcPts val="0"/>
              </a:spcBef>
              <a:spcAft>
                <a:spcPts val="0"/>
              </a:spcAft>
            </a:pPr>
            <a:r>
              <a:rPr sz="1400" b="1" i="0">
                <a:solidFill>
                  <a:srgbClr val="111315"/>
                </a:solidFill>
                <a:latin typeface="Avenir Next"/>
              </a:rPr>
              <a:t>Trigger</a:t>
            </a:r>
          </a:p>
        </p:txBody>
      </p:sp>
      <p:sp>
        <p:nvSpPr>
          <p:cNvPr id="11" name="Rounded Rectangle 10"/>
          <p:cNvSpPr/>
          <p:nvPr/>
        </p:nvSpPr>
        <p:spPr>
          <a:xfrm>
            <a:off x="6272784" y="2148840"/>
            <a:ext cx="2523744" cy="841248"/>
          </a:xfrm>
          <a:prstGeom prst="roundRect">
            <a:avLst>
              <a:gd name="adj" fmla="val 8000"/>
            </a:avLst>
          </a:prstGeom>
          <a:solidFill>
            <a:srgbClr val="E3E0D8"/>
          </a:solidFill>
          <a:ln>
            <a:solidFill>
              <a:srgbClr val="E3E0D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455664" y="2432304"/>
            <a:ext cx="2157984" cy="228600"/>
          </a:xfrm>
          <a:prstGeom prst="rect">
            <a:avLst/>
          </a:prstGeom>
          <a:noFill/>
        </p:spPr>
        <p:txBody>
          <a:bodyPr wrap="square" lIns="0" rIns="0" tIns="0" bIns="0" anchor="t">
            <a:spAutoFit/>
          </a:bodyPr>
          <a:lstStyle/>
          <a:p>
            <a:pPr algn="ctr">
              <a:lnSpc>
                <a:spcPct val="105000"/>
              </a:lnSpc>
              <a:spcBef>
                <a:spcPts val="0"/>
              </a:spcBef>
              <a:spcAft>
                <a:spcPts val="0"/>
              </a:spcAft>
            </a:pPr>
            <a:r>
              <a:rPr sz="1400" b="1" i="0">
                <a:solidFill>
                  <a:srgbClr val="111315"/>
                </a:solidFill>
                <a:latin typeface="Avenir Next"/>
              </a:rPr>
              <a:t>Inputs</a:t>
            </a:r>
          </a:p>
        </p:txBody>
      </p:sp>
      <p:sp>
        <p:nvSpPr>
          <p:cNvPr id="13" name="Rounded Rectangle 12"/>
          <p:cNvSpPr/>
          <p:nvPr/>
        </p:nvSpPr>
        <p:spPr>
          <a:xfrm>
            <a:off x="9089136" y="2148840"/>
            <a:ext cx="2523744" cy="841248"/>
          </a:xfrm>
          <a:prstGeom prst="roundRect">
            <a:avLst>
              <a:gd name="adj" fmla="val 8000"/>
            </a:avLst>
          </a:prstGeom>
          <a:solidFill>
            <a:srgbClr val="E3E0D8"/>
          </a:solidFill>
          <a:ln>
            <a:solidFill>
              <a:srgbClr val="E3E0D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9272015" y="2432304"/>
            <a:ext cx="2157984" cy="228600"/>
          </a:xfrm>
          <a:prstGeom prst="rect">
            <a:avLst/>
          </a:prstGeom>
          <a:noFill/>
        </p:spPr>
        <p:txBody>
          <a:bodyPr wrap="square" lIns="0" rIns="0" tIns="0" bIns="0" anchor="t">
            <a:spAutoFit/>
          </a:bodyPr>
          <a:lstStyle/>
          <a:p>
            <a:pPr algn="ctr">
              <a:lnSpc>
                <a:spcPct val="105000"/>
              </a:lnSpc>
              <a:spcBef>
                <a:spcPts val="0"/>
              </a:spcBef>
              <a:spcAft>
                <a:spcPts val="0"/>
              </a:spcAft>
            </a:pPr>
            <a:r>
              <a:rPr sz="1400" b="1" i="0">
                <a:solidFill>
                  <a:srgbClr val="111315"/>
                </a:solidFill>
                <a:latin typeface="Avenir Next"/>
              </a:rPr>
              <a:t>Context</a:t>
            </a:r>
          </a:p>
        </p:txBody>
      </p:sp>
      <p:sp>
        <p:nvSpPr>
          <p:cNvPr id="15" name="Rounded Rectangle 14"/>
          <p:cNvSpPr/>
          <p:nvPr/>
        </p:nvSpPr>
        <p:spPr>
          <a:xfrm>
            <a:off x="640080" y="3310128"/>
            <a:ext cx="2523744" cy="841248"/>
          </a:xfrm>
          <a:prstGeom prst="roundRect">
            <a:avLst>
              <a:gd name="adj" fmla="val 8000"/>
            </a:avLst>
          </a:prstGeom>
          <a:solidFill>
            <a:srgbClr val="E3E0D8"/>
          </a:solidFill>
          <a:ln>
            <a:solidFill>
              <a:srgbClr val="E3E0D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22959" y="3593592"/>
            <a:ext cx="2157984" cy="228600"/>
          </a:xfrm>
          <a:prstGeom prst="rect">
            <a:avLst/>
          </a:prstGeom>
          <a:noFill/>
        </p:spPr>
        <p:txBody>
          <a:bodyPr wrap="square" lIns="0" rIns="0" tIns="0" bIns="0" anchor="t">
            <a:spAutoFit/>
          </a:bodyPr>
          <a:lstStyle/>
          <a:p>
            <a:pPr algn="ctr">
              <a:lnSpc>
                <a:spcPct val="105000"/>
              </a:lnSpc>
              <a:spcBef>
                <a:spcPts val="0"/>
              </a:spcBef>
              <a:spcAft>
                <a:spcPts val="0"/>
              </a:spcAft>
            </a:pPr>
            <a:r>
              <a:rPr sz="1400" b="1" i="0">
                <a:solidFill>
                  <a:srgbClr val="111315"/>
                </a:solidFill>
                <a:latin typeface="Avenir Next"/>
              </a:rPr>
              <a:t>Discovery</a:t>
            </a:r>
          </a:p>
        </p:txBody>
      </p:sp>
      <p:sp>
        <p:nvSpPr>
          <p:cNvPr id="17" name="Rounded Rectangle 16"/>
          <p:cNvSpPr/>
          <p:nvPr/>
        </p:nvSpPr>
        <p:spPr>
          <a:xfrm>
            <a:off x="3456432" y="3310128"/>
            <a:ext cx="2523744" cy="841248"/>
          </a:xfrm>
          <a:prstGeom prst="roundRect">
            <a:avLst>
              <a:gd name="adj" fmla="val 8000"/>
            </a:avLst>
          </a:prstGeom>
          <a:solidFill>
            <a:srgbClr val="111315"/>
          </a:solidFill>
          <a:ln>
            <a:solidFill>
              <a:srgbClr val="11131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3639312" y="3593592"/>
            <a:ext cx="2157984" cy="228600"/>
          </a:xfrm>
          <a:prstGeom prst="rect">
            <a:avLst/>
          </a:prstGeom>
          <a:noFill/>
        </p:spPr>
        <p:txBody>
          <a:bodyPr wrap="square" lIns="0" rIns="0" tIns="0" bIns="0" anchor="t">
            <a:spAutoFit/>
          </a:bodyPr>
          <a:lstStyle/>
          <a:p>
            <a:pPr algn="ctr">
              <a:lnSpc>
                <a:spcPct val="105000"/>
              </a:lnSpc>
              <a:spcBef>
                <a:spcPts val="0"/>
              </a:spcBef>
              <a:spcAft>
                <a:spcPts val="0"/>
              </a:spcAft>
            </a:pPr>
            <a:r>
              <a:rPr sz="1400" b="1" i="0">
                <a:solidFill>
                  <a:srgbClr val="F1EEE7"/>
                </a:solidFill>
                <a:latin typeface="Avenir Next"/>
              </a:rPr>
              <a:t>Decision rule</a:t>
            </a:r>
          </a:p>
        </p:txBody>
      </p:sp>
      <p:sp>
        <p:nvSpPr>
          <p:cNvPr id="19" name="Rounded Rectangle 18"/>
          <p:cNvSpPr/>
          <p:nvPr/>
        </p:nvSpPr>
        <p:spPr>
          <a:xfrm>
            <a:off x="6272784" y="3310128"/>
            <a:ext cx="2523744" cy="841248"/>
          </a:xfrm>
          <a:prstGeom prst="roundRect">
            <a:avLst>
              <a:gd name="adj" fmla="val 8000"/>
            </a:avLst>
          </a:prstGeom>
          <a:solidFill>
            <a:srgbClr val="E3E0D8"/>
          </a:solidFill>
          <a:ln>
            <a:solidFill>
              <a:srgbClr val="E3E0D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455664" y="3593592"/>
            <a:ext cx="2157984" cy="228600"/>
          </a:xfrm>
          <a:prstGeom prst="rect">
            <a:avLst/>
          </a:prstGeom>
          <a:noFill/>
        </p:spPr>
        <p:txBody>
          <a:bodyPr wrap="square" lIns="0" rIns="0" tIns="0" bIns="0" anchor="t">
            <a:spAutoFit/>
          </a:bodyPr>
          <a:lstStyle/>
          <a:p>
            <a:pPr algn="ctr">
              <a:lnSpc>
                <a:spcPct val="105000"/>
              </a:lnSpc>
              <a:spcBef>
                <a:spcPts val="0"/>
              </a:spcBef>
              <a:spcAft>
                <a:spcPts val="0"/>
              </a:spcAft>
            </a:pPr>
            <a:r>
              <a:rPr sz="1400" b="1" i="0">
                <a:solidFill>
                  <a:srgbClr val="111315"/>
                </a:solidFill>
                <a:latin typeface="Avenir Next"/>
              </a:rPr>
              <a:t>Action</a:t>
            </a:r>
          </a:p>
        </p:txBody>
      </p:sp>
      <p:sp>
        <p:nvSpPr>
          <p:cNvPr id="21" name="Rounded Rectangle 20"/>
          <p:cNvSpPr/>
          <p:nvPr/>
        </p:nvSpPr>
        <p:spPr>
          <a:xfrm>
            <a:off x="9089136" y="3310128"/>
            <a:ext cx="2523744" cy="841248"/>
          </a:xfrm>
          <a:prstGeom prst="roundRect">
            <a:avLst>
              <a:gd name="adj" fmla="val 8000"/>
            </a:avLst>
          </a:prstGeom>
          <a:solidFill>
            <a:srgbClr val="111315"/>
          </a:solidFill>
          <a:ln>
            <a:solidFill>
              <a:srgbClr val="11131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9272015" y="3593592"/>
            <a:ext cx="2157984" cy="228600"/>
          </a:xfrm>
          <a:prstGeom prst="rect">
            <a:avLst/>
          </a:prstGeom>
          <a:noFill/>
        </p:spPr>
        <p:txBody>
          <a:bodyPr wrap="square" lIns="0" rIns="0" tIns="0" bIns="0" anchor="t">
            <a:spAutoFit/>
          </a:bodyPr>
          <a:lstStyle/>
          <a:p>
            <a:pPr algn="ctr">
              <a:lnSpc>
                <a:spcPct val="105000"/>
              </a:lnSpc>
              <a:spcBef>
                <a:spcPts val="0"/>
              </a:spcBef>
              <a:spcAft>
                <a:spcPts val="0"/>
              </a:spcAft>
            </a:pPr>
            <a:r>
              <a:rPr sz="1400" b="1" i="0">
                <a:solidFill>
                  <a:srgbClr val="F1EEE7"/>
                </a:solidFill>
                <a:latin typeface="Avenir Next"/>
              </a:rPr>
              <a:t>Verifier</a:t>
            </a:r>
          </a:p>
        </p:txBody>
      </p:sp>
      <p:sp>
        <p:nvSpPr>
          <p:cNvPr id="23" name="Rounded Rectangle 22"/>
          <p:cNvSpPr/>
          <p:nvPr/>
        </p:nvSpPr>
        <p:spPr>
          <a:xfrm>
            <a:off x="640080" y="4471416"/>
            <a:ext cx="2523744" cy="841248"/>
          </a:xfrm>
          <a:prstGeom prst="roundRect">
            <a:avLst>
              <a:gd name="adj" fmla="val 8000"/>
            </a:avLst>
          </a:prstGeom>
          <a:solidFill>
            <a:srgbClr val="E3E0D8"/>
          </a:solidFill>
          <a:ln>
            <a:solidFill>
              <a:srgbClr val="E3E0D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822959" y="4754880"/>
            <a:ext cx="2157984" cy="228600"/>
          </a:xfrm>
          <a:prstGeom prst="rect">
            <a:avLst/>
          </a:prstGeom>
          <a:noFill/>
        </p:spPr>
        <p:txBody>
          <a:bodyPr wrap="square" lIns="0" rIns="0" tIns="0" bIns="0" anchor="t">
            <a:spAutoFit/>
          </a:bodyPr>
          <a:lstStyle/>
          <a:p>
            <a:pPr algn="ctr">
              <a:lnSpc>
                <a:spcPct val="105000"/>
              </a:lnSpc>
              <a:spcBef>
                <a:spcPts val="0"/>
              </a:spcBef>
              <a:spcAft>
                <a:spcPts val="0"/>
              </a:spcAft>
            </a:pPr>
            <a:r>
              <a:rPr sz="1400" b="1" i="0">
                <a:solidFill>
                  <a:srgbClr val="111315"/>
                </a:solidFill>
                <a:latin typeface="Avenir Next"/>
              </a:rPr>
              <a:t>State</a:t>
            </a:r>
          </a:p>
        </p:txBody>
      </p:sp>
      <p:sp>
        <p:nvSpPr>
          <p:cNvPr id="25" name="Rounded Rectangle 24"/>
          <p:cNvSpPr/>
          <p:nvPr/>
        </p:nvSpPr>
        <p:spPr>
          <a:xfrm>
            <a:off x="3456432" y="4471416"/>
            <a:ext cx="2523744" cy="841248"/>
          </a:xfrm>
          <a:prstGeom prst="roundRect">
            <a:avLst>
              <a:gd name="adj" fmla="val 8000"/>
            </a:avLst>
          </a:prstGeom>
          <a:solidFill>
            <a:srgbClr val="E3E0D8"/>
          </a:solidFill>
          <a:ln>
            <a:solidFill>
              <a:srgbClr val="E3E0D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3639312" y="4754880"/>
            <a:ext cx="2157984" cy="228600"/>
          </a:xfrm>
          <a:prstGeom prst="rect">
            <a:avLst/>
          </a:prstGeom>
          <a:noFill/>
        </p:spPr>
        <p:txBody>
          <a:bodyPr wrap="square" lIns="0" rIns="0" tIns="0" bIns="0" anchor="t">
            <a:spAutoFit/>
          </a:bodyPr>
          <a:lstStyle/>
          <a:p>
            <a:pPr algn="ctr">
              <a:lnSpc>
                <a:spcPct val="105000"/>
              </a:lnSpc>
              <a:spcBef>
                <a:spcPts val="0"/>
              </a:spcBef>
              <a:spcAft>
                <a:spcPts val="0"/>
              </a:spcAft>
            </a:pPr>
            <a:r>
              <a:rPr sz="1400" b="1" i="0">
                <a:solidFill>
                  <a:srgbClr val="111315"/>
                </a:solidFill>
                <a:latin typeface="Avenir Next"/>
              </a:rPr>
              <a:t>Notify when</a:t>
            </a:r>
          </a:p>
        </p:txBody>
      </p:sp>
      <p:sp>
        <p:nvSpPr>
          <p:cNvPr id="27" name="Rounded Rectangle 26"/>
          <p:cNvSpPr/>
          <p:nvPr/>
        </p:nvSpPr>
        <p:spPr>
          <a:xfrm>
            <a:off x="6272784" y="4471416"/>
            <a:ext cx="2523744" cy="841248"/>
          </a:xfrm>
          <a:prstGeom prst="roundRect">
            <a:avLst>
              <a:gd name="adj" fmla="val 8000"/>
            </a:avLst>
          </a:prstGeom>
          <a:solidFill>
            <a:srgbClr val="111315"/>
          </a:solidFill>
          <a:ln>
            <a:solidFill>
              <a:srgbClr val="11131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6455664" y="4754880"/>
            <a:ext cx="2157984" cy="228600"/>
          </a:xfrm>
          <a:prstGeom prst="rect">
            <a:avLst/>
          </a:prstGeom>
          <a:noFill/>
        </p:spPr>
        <p:txBody>
          <a:bodyPr wrap="square" lIns="0" rIns="0" tIns="0" bIns="0" anchor="t">
            <a:spAutoFit/>
          </a:bodyPr>
          <a:lstStyle/>
          <a:p>
            <a:pPr algn="ctr">
              <a:lnSpc>
                <a:spcPct val="105000"/>
              </a:lnSpc>
              <a:spcBef>
                <a:spcPts val="0"/>
              </a:spcBef>
              <a:spcAft>
                <a:spcPts val="0"/>
              </a:spcAft>
            </a:pPr>
            <a:r>
              <a:rPr sz="1400" b="1" i="0">
                <a:solidFill>
                  <a:srgbClr val="F1EEE7"/>
                </a:solidFill>
                <a:latin typeface="Avenir Next"/>
              </a:rPr>
              <a:t>Never do</a:t>
            </a:r>
          </a:p>
        </p:txBody>
      </p:sp>
      <p:sp>
        <p:nvSpPr>
          <p:cNvPr id="29" name="Rounded Rectangle 28"/>
          <p:cNvSpPr/>
          <p:nvPr/>
        </p:nvSpPr>
        <p:spPr>
          <a:xfrm>
            <a:off x="9089136" y="4471416"/>
            <a:ext cx="2523744" cy="841248"/>
          </a:xfrm>
          <a:prstGeom prst="roundRect">
            <a:avLst>
              <a:gd name="adj" fmla="val 8000"/>
            </a:avLst>
          </a:prstGeom>
          <a:solidFill>
            <a:srgbClr val="E3E0D8"/>
          </a:solidFill>
          <a:ln>
            <a:solidFill>
              <a:srgbClr val="E3E0D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9272015" y="4754880"/>
            <a:ext cx="2157984" cy="228600"/>
          </a:xfrm>
          <a:prstGeom prst="rect">
            <a:avLst/>
          </a:prstGeom>
          <a:noFill/>
        </p:spPr>
        <p:txBody>
          <a:bodyPr wrap="square" lIns="0" rIns="0" tIns="0" bIns="0" anchor="t">
            <a:spAutoFit/>
          </a:bodyPr>
          <a:lstStyle/>
          <a:p>
            <a:pPr algn="ctr">
              <a:lnSpc>
                <a:spcPct val="105000"/>
              </a:lnSpc>
              <a:spcBef>
                <a:spcPts val="0"/>
              </a:spcBef>
              <a:spcAft>
                <a:spcPts val="0"/>
              </a:spcAft>
            </a:pPr>
            <a:r>
              <a:rPr sz="1400" b="1" i="0">
                <a:solidFill>
                  <a:srgbClr val="111315"/>
                </a:solidFill>
                <a:latin typeface="Avenir Next"/>
              </a:rPr>
              <a:t>Escalate when</a:t>
            </a:r>
          </a:p>
        </p:txBody>
      </p:sp>
      <p:sp>
        <p:nvSpPr>
          <p:cNvPr id="31" name="Rounded Rectangle 30"/>
          <p:cNvSpPr/>
          <p:nvPr/>
        </p:nvSpPr>
        <p:spPr>
          <a:xfrm>
            <a:off x="640080" y="5715000"/>
            <a:ext cx="10927080" cy="603504"/>
          </a:xfrm>
          <a:prstGeom prst="roundRect">
            <a:avLst>
              <a:gd name="adj" fmla="val 8000"/>
            </a:avLst>
          </a:prstGeom>
          <a:solidFill>
            <a:srgbClr val="FF5A1F"/>
          </a:solidFill>
          <a:ln>
            <a:solidFill>
              <a:srgbClr val="FF5A1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914400" y="5897880"/>
            <a:ext cx="10378440" cy="228600"/>
          </a:xfrm>
          <a:prstGeom prst="rect">
            <a:avLst/>
          </a:prstGeom>
          <a:noFill/>
        </p:spPr>
        <p:txBody>
          <a:bodyPr wrap="square" lIns="0" rIns="0" tIns="0" bIns="0" anchor="t">
            <a:spAutoFit/>
          </a:bodyPr>
          <a:lstStyle/>
          <a:p>
            <a:pPr algn="ctr">
              <a:lnSpc>
                <a:spcPct val="105000"/>
              </a:lnSpc>
              <a:spcBef>
                <a:spcPts val="0"/>
              </a:spcBef>
              <a:spcAft>
                <a:spcPts val="0"/>
              </a:spcAft>
            </a:pPr>
            <a:r>
              <a:rPr sz="1300" b="1" i="0">
                <a:solidFill>
                  <a:srgbClr val="111315"/>
                </a:solidFill>
                <a:latin typeface="Menlo"/>
              </a:rPr>
              <a:t>What improves?  Where could it be wrong?  What stays silent?</a:t>
            </a:r>
          </a:p>
        </p:txBody>
      </p:sp>
      <p:sp>
        <p:nvSpPr>
          <p:cNvPr id="33" name="TextBox 32"/>
          <p:cNvSpPr txBox="1"/>
          <p:nvPr/>
        </p:nvSpPr>
        <p:spPr>
          <a:xfrm>
            <a:off x="11292840" y="6473952"/>
            <a:ext cx="365760" cy="164592"/>
          </a:xfrm>
          <a:prstGeom prst="rect">
            <a:avLst/>
          </a:prstGeom>
          <a:noFill/>
        </p:spPr>
        <p:txBody>
          <a:bodyPr wrap="square" lIns="0" rIns="0" tIns="0" bIns="0" anchor="t">
            <a:spAutoFit/>
          </a:bodyPr>
          <a:lstStyle/>
          <a:p>
            <a:pPr algn="r">
              <a:lnSpc>
                <a:spcPct val="105000"/>
              </a:lnSpc>
              <a:spcBef>
                <a:spcPts val="0"/>
              </a:spcBef>
              <a:spcAft>
                <a:spcPts val="0"/>
              </a:spcAft>
            </a:pPr>
            <a:r>
              <a:rPr sz="800" b="0" i="0">
                <a:solidFill>
                  <a:srgbClr val="62676C"/>
                </a:solidFill>
                <a:latin typeface="Menlo"/>
              </a:rP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11315"/>
          </a:solidFill>
          <a:ln>
            <a:solidFill>
              <a:srgbClr val="11131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08_close_0_0_133_75_51.jpg"/>
          <p:cNvPicPr>
            <a:picLocks noChangeAspect="1"/>
          </p:cNvPicPr>
          <p:nvPr/>
        </p:nvPicPr>
        <p:blipFill>
          <a:blip r:embed="rId2"/>
          <a:stretch>
            <a:fillRect/>
          </a:stretch>
        </p:blipFill>
        <p:spPr>
          <a:xfrm>
            <a:off x="0" y="0"/>
            <a:ext cx="12191695" cy="6858000"/>
          </a:xfrm>
          <a:prstGeom prst="rect">
            <a:avLst/>
          </a:prstGeom>
        </p:spPr>
      </p:pic>
      <p:sp>
        <p:nvSpPr>
          <p:cNvPr id="4" name="TextBox 3"/>
          <p:cNvSpPr txBox="1"/>
          <p:nvPr/>
        </p:nvSpPr>
        <p:spPr>
          <a:xfrm>
            <a:off x="621792" y="932688"/>
            <a:ext cx="5029200" cy="685800"/>
          </a:xfrm>
          <a:prstGeom prst="rect">
            <a:avLst/>
          </a:prstGeom>
          <a:noFill/>
        </p:spPr>
        <p:txBody>
          <a:bodyPr wrap="square" lIns="0" rIns="0" tIns="0" bIns="0" anchor="t">
            <a:spAutoFit/>
          </a:bodyPr>
          <a:lstStyle/>
          <a:p>
            <a:pPr algn="l">
              <a:lnSpc>
                <a:spcPct val="95000"/>
              </a:lnSpc>
              <a:spcBef>
                <a:spcPts val="0"/>
              </a:spcBef>
              <a:spcAft>
                <a:spcPts val="0"/>
              </a:spcAft>
            </a:pPr>
            <a:r>
              <a:rPr sz="4300" b="1" i="0">
                <a:solidFill>
                  <a:srgbClr val="F1EEE7"/>
                </a:solidFill>
                <a:latin typeface="Avenir Next"/>
              </a:rPr>
              <a:t>Context.</a:t>
            </a:r>
          </a:p>
        </p:txBody>
      </p:sp>
      <p:sp>
        <p:nvSpPr>
          <p:cNvPr id="5" name="TextBox 4"/>
          <p:cNvSpPr txBox="1"/>
          <p:nvPr/>
        </p:nvSpPr>
        <p:spPr>
          <a:xfrm>
            <a:off x="621792" y="1938528"/>
            <a:ext cx="5029200" cy="685800"/>
          </a:xfrm>
          <a:prstGeom prst="rect">
            <a:avLst/>
          </a:prstGeom>
          <a:noFill/>
        </p:spPr>
        <p:txBody>
          <a:bodyPr wrap="square" lIns="0" rIns="0" tIns="0" bIns="0" anchor="t">
            <a:spAutoFit/>
          </a:bodyPr>
          <a:lstStyle/>
          <a:p>
            <a:pPr algn="l">
              <a:lnSpc>
                <a:spcPct val="95000"/>
              </a:lnSpc>
              <a:spcBef>
                <a:spcPts val="0"/>
              </a:spcBef>
              <a:spcAft>
                <a:spcPts val="0"/>
              </a:spcAft>
            </a:pPr>
            <a:r>
              <a:rPr sz="4300" b="1" i="0">
                <a:solidFill>
                  <a:srgbClr val="F1EEE7"/>
                </a:solidFill>
                <a:latin typeface="Avenir Next"/>
              </a:rPr>
              <a:t>Judgment.</a:t>
            </a:r>
          </a:p>
        </p:txBody>
      </p:sp>
      <p:sp>
        <p:nvSpPr>
          <p:cNvPr id="6" name="TextBox 5"/>
          <p:cNvSpPr txBox="1"/>
          <p:nvPr/>
        </p:nvSpPr>
        <p:spPr>
          <a:xfrm>
            <a:off x="621792" y="2944368"/>
            <a:ext cx="5029200" cy="685800"/>
          </a:xfrm>
          <a:prstGeom prst="rect">
            <a:avLst/>
          </a:prstGeom>
          <a:noFill/>
        </p:spPr>
        <p:txBody>
          <a:bodyPr wrap="square" lIns="0" rIns="0" tIns="0" bIns="0" anchor="t">
            <a:spAutoFit/>
          </a:bodyPr>
          <a:lstStyle/>
          <a:p>
            <a:pPr algn="l">
              <a:lnSpc>
                <a:spcPct val="95000"/>
              </a:lnSpc>
              <a:spcBef>
                <a:spcPts val="0"/>
              </a:spcBef>
              <a:spcAft>
                <a:spcPts val="0"/>
              </a:spcAft>
            </a:pPr>
            <a:r>
              <a:rPr sz="4300" b="1" i="0">
                <a:solidFill>
                  <a:srgbClr val="FF5A1F"/>
                </a:solidFill>
                <a:latin typeface="Avenir Next"/>
              </a:rPr>
              <a:t>Proof.</a:t>
            </a:r>
          </a:p>
        </p:txBody>
      </p:sp>
      <p:sp>
        <p:nvSpPr>
          <p:cNvPr id="7" name="TextBox 6"/>
          <p:cNvSpPr txBox="1"/>
          <p:nvPr/>
        </p:nvSpPr>
        <p:spPr>
          <a:xfrm>
            <a:off x="658368" y="4617720"/>
            <a:ext cx="5852160" cy="1005840"/>
          </a:xfrm>
          <a:prstGeom prst="rect">
            <a:avLst/>
          </a:prstGeom>
          <a:noFill/>
        </p:spPr>
        <p:txBody>
          <a:bodyPr wrap="square" lIns="0" rIns="0" tIns="0" bIns="0" anchor="t">
            <a:spAutoFit/>
          </a:bodyPr>
          <a:lstStyle/>
          <a:p>
            <a:pPr algn="l">
              <a:lnSpc>
                <a:spcPct val="105000"/>
              </a:lnSpc>
              <a:spcBef>
                <a:spcPts val="0"/>
              </a:spcBef>
              <a:spcAft>
                <a:spcPts val="0"/>
              </a:spcAft>
            </a:pPr>
            <a:r>
              <a:rPr sz="2000" b="1" i="0">
                <a:solidFill>
                  <a:srgbClr val="F1EEE7"/>
                </a:solidFill>
                <a:latin typeface="Avenir Next"/>
              </a:rPr>
              <a:t>The most useful agent knows what matters, proves what it did, and leaves you alone when nothing needs you.</a:t>
            </a:r>
          </a:p>
        </p:txBody>
      </p:sp>
      <p:sp>
        <p:nvSpPr>
          <p:cNvPr id="8" name="TextBox 7"/>
          <p:cNvSpPr txBox="1"/>
          <p:nvPr/>
        </p:nvSpPr>
        <p:spPr>
          <a:xfrm>
            <a:off x="9308592" y="6080760"/>
            <a:ext cx="2148840" cy="310896"/>
          </a:xfrm>
          <a:prstGeom prst="rect">
            <a:avLst/>
          </a:prstGeom>
          <a:noFill/>
        </p:spPr>
        <p:txBody>
          <a:bodyPr wrap="square" lIns="0" rIns="0" tIns="0" bIns="0" anchor="t">
            <a:spAutoFit/>
          </a:bodyPr>
          <a:lstStyle/>
          <a:p>
            <a:pPr algn="r">
              <a:lnSpc>
                <a:spcPct val="105000"/>
              </a:lnSpc>
              <a:spcBef>
                <a:spcPts val="0"/>
              </a:spcBef>
              <a:spcAft>
                <a:spcPts val="0"/>
              </a:spcAft>
            </a:pPr>
            <a:r>
              <a:rPr sz="1400" b="1" i="0">
                <a:solidFill>
                  <a:srgbClr val="FF5A1F"/>
                </a:solidFill>
                <a:latin typeface="Menlo"/>
              </a:rPr>
              <a:t>Questions</a:t>
            </a:r>
          </a:p>
        </p:txBody>
      </p:sp>
      <p:sp>
        <p:nvSpPr>
          <p:cNvPr id="9" name="TextBox 8"/>
          <p:cNvSpPr txBox="1"/>
          <p:nvPr/>
        </p:nvSpPr>
        <p:spPr>
          <a:xfrm>
            <a:off x="11292840" y="6473952"/>
            <a:ext cx="365760" cy="164592"/>
          </a:xfrm>
          <a:prstGeom prst="rect">
            <a:avLst/>
          </a:prstGeom>
          <a:noFill/>
        </p:spPr>
        <p:txBody>
          <a:bodyPr wrap="square" lIns="0" rIns="0" tIns="0" bIns="0" anchor="t">
            <a:spAutoFit/>
          </a:bodyPr>
          <a:lstStyle/>
          <a:p>
            <a:pPr algn="r">
              <a:lnSpc>
                <a:spcPct val="105000"/>
              </a:lnSpc>
              <a:spcBef>
                <a:spcPts val="0"/>
              </a:spcBef>
              <a:spcAft>
                <a:spcPts val="0"/>
              </a:spcAft>
            </a:pPr>
            <a:r>
              <a:rPr sz="800" b="0" i="0">
                <a:solidFill>
                  <a:srgbClr val="A8ADB2"/>
                </a:solidFill>
                <a:latin typeface="Menlo"/>
              </a:rPr>
              <a:t>15</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EEE7"/>
          </a:solidFill>
          <a:ln>
            <a:solidFill>
              <a:srgbClr val="F1EEE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56032"/>
            <a:ext cx="5029200" cy="228600"/>
          </a:xfrm>
          <a:prstGeom prst="rect">
            <a:avLst/>
          </a:prstGeom>
          <a:noFill/>
        </p:spPr>
        <p:txBody>
          <a:bodyPr wrap="square" lIns="0" rIns="0" tIns="0" bIns="0" anchor="t">
            <a:spAutoFit/>
          </a:bodyPr>
          <a:lstStyle/>
          <a:p>
            <a:pPr algn="l">
              <a:lnSpc>
                <a:spcPct val="105000"/>
              </a:lnSpc>
              <a:spcBef>
                <a:spcPts val="0"/>
              </a:spcBef>
              <a:spcAft>
                <a:spcPts val="0"/>
              </a:spcAft>
            </a:pPr>
            <a:r>
              <a:rPr sz="900" b="1" i="0">
                <a:solidFill>
                  <a:srgbClr val="111315"/>
                </a:solidFill>
                <a:latin typeface="Menlo"/>
              </a:rPr>
              <a:t>OPENING</a:t>
            </a:r>
          </a:p>
        </p:txBody>
      </p:sp>
      <p:sp>
        <p:nvSpPr>
          <p:cNvPr id="4" name="TextBox 3"/>
          <p:cNvSpPr txBox="1"/>
          <p:nvPr/>
        </p:nvSpPr>
        <p:spPr>
          <a:xfrm>
            <a:off x="10698480" y="256032"/>
            <a:ext cx="960120" cy="228600"/>
          </a:xfrm>
          <a:prstGeom prst="rect">
            <a:avLst/>
          </a:prstGeom>
          <a:noFill/>
        </p:spPr>
        <p:txBody>
          <a:bodyPr wrap="square" lIns="0" rIns="0" tIns="0" bIns="0" anchor="t">
            <a:spAutoFit/>
          </a:bodyPr>
          <a:lstStyle/>
          <a:p>
            <a:pPr algn="r">
              <a:lnSpc>
                <a:spcPct val="105000"/>
              </a:lnSpc>
              <a:spcBef>
                <a:spcPts val="0"/>
              </a:spcBef>
              <a:spcAft>
                <a:spcPts val="0"/>
              </a:spcAft>
            </a:pPr>
            <a:r>
              <a:rPr sz="900" b="1" i="0">
                <a:solidFill>
                  <a:srgbClr val="C83F0B"/>
                </a:solidFill>
                <a:latin typeface="Menlo"/>
              </a:rPr>
              <a:t>5 MIN</a:t>
            </a:r>
          </a:p>
        </p:txBody>
      </p:sp>
      <p:sp>
        <p:nvSpPr>
          <p:cNvPr id="5" name="TextBox 4"/>
          <p:cNvSpPr txBox="1"/>
          <p:nvPr/>
        </p:nvSpPr>
        <p:spPr>
          <a:xfrm>
            <a:off x="685800" y="1005840"/>
            <a:ext cx="9601200" cy="1143000"/>
          </a:xfrm>
          <a:prstGeom prst="rect">
            <a:avLst/>
          </a:prstGeom>
          <a:noFill/>
        </p:spPr>
        <p:txBody>
          <a:bodyPr wrap="square" lIns="0" rIns="0" tIns="0" bIns="0" anchor="t">
            <a:spAutoFit/>
          </a:bodyPr>
          <a:lstStyle/>
          <a:p>
            <a:pPr algn="l">
              <a:lnSpc>
                <a:spcPct val="95000"/>
              </a:lnSpc>
              <a:spcBef>
                <a:spcPts val="0"/>
              </a:spcBef>
              <a:spcAft>
                <a:spcPts val="0"/>
              </a:spcAft>
            </a:pPr>
            <a:r>
              <a:rPr sz="3900" b="1" i="0">
                <a:solidFill>
                  <a:srgbClr val="111315"/>
                </a:solidFill>
                <a:latin typeface="Avenir Next"/>
              </a:rPr>
              <a:t>How many of you have had an excellent AI conversation...</a:t>
            </a:r>
          </a:p>
        </p:txBody>
      </p:sp>
      <p:sp>
        <p:nvSpPr>
          <p:cNvPr id="6" name="TextBox 5"/>
          <p:cNvSpPr txBox="1"/>
          <p:nvPr/>
        </p:nvSpPr>
        <p:spPr>
          <a:xfrm>
            <a:off x="2286000" y="2743200"/>
            <a:ext cx="8915400" cy="1234440"/>
          </a:xfrm>
          <a:prstGeom prst="rect">
            <a:avLst/>
          </a:prstGeom>
          <a:noFill/>
        </p:spPr>
        <p:txBody>
          <a:bodyPr wrap="square" lIns="0" rIns="0" tIns="0" bIns="0" anchor="t">
            <a:spAutoFit/>
          </a:bodyPr>
          <a:lstStyle/>
          <a:p>
            <a:pPr algn="r">
              <a:lnSpc>
                <a:spcPct val="95000"/>
              </a:lnSpc>
              <a:spcBef>
                <a:spcPts val="0"/>
              </a:spcBef>
              <a:spcAft>
                <a:spcPts val="0"/>
              </a:spcAft>
            </a:pPr>
            <a:r>
              <a:rPr sz="3900" b="1" i="0">
                <a:solidFill>
                  <a:srgbClr val="C83F0B"/>
                </a:solidFill>
                <a:latin typeface="Avenir Next"/>
              </a:rPr>
              <a:t>that produced absolutely nothing reusable the next day?</a:t>
            </a:r>
          </a:p>
        </p:txBody>
      </p:sp>
      <p:sp>
        <p:nvSpPr>
          <p:cNvPr id="7" name="Rounded Rectangle 6"/>
          <p:cNvSpPr/>
          <p:nvPr/>
        </p:nvSpPr>
        <p:spPr>
          <a:xfrm>
            <a:off x="685800" y="4983480"/>
            <a:ext cx="4800600" cy="777240"/>
          </a:xfrm>
          <a:prstGeom prst="roundRect">
            <a:avLst>
              <a:gd name="adj" fmla="val 8000"/>
            </a:avLst>
          </a:prstGeom>
          <a:solidFill>
            <a:srgbClr val="111315"/>
          </a:solidFill>
          <a:ln>
            <a:solidFill>
              <a:srgbClr val="11131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41832" y="5193792"/>
            <a:ext cx="2377440" cy="256032"/>
          </a:xfrm>
          <a:prstGeom prst="rect">
            <a:avLst/>
          </a:prstGeom>
          <a:noFill/>
        </p:spPr>
        <p:txBody>
          <a:bodyPr wrap="square" lIns="0" rIns="0" tIns="0" bIns="0" anchor="t">
            <a:spAutoFit/>
          </a:bodyPr>
          <a:lstStyle/>
          <a:p>
            <a:pPr algn="l">
              <a:lnSpc>
                <a:spcPct val="105000"/>
              </a:lnSpc>
              <a:spcBef>
                <a:spcPts val="0"/>
              </a:spcBef>
              <a:spcAft>
                <a:spcPts val="0"/>
              </a:spcAft>
            </a:pPr>
            <a:r>
              <a:rPr sz="1700" b="1" i="0">
                <a:solidFill>
                  <a:srgbClr val="F1EEE7"/>
                </a:solidFill>
                <a:latin typeface="Avenir Next"/>
              </a:rPr>
              <a:t>Great conversation.</a:t>
            </a:r>
          </a:p>
        </p:txBody>
      </p:sp>
      <p:sp>
        <p:nvSpPr>
          <p:cNvPr id="9" name="TextBox 8"/>
          <p:cNvSpPr txBox="1"/>
          <p:nvPr/>
        </p:nvSpPr>
        <p:spPr>
          <a:xfrm>
            <a:off x="3474720" y="5193792"/>
            <a:ext cx="1691640" cy="256032"/>
          </a:xfrm>
          <a:prstGeom prst="rect">
            <a:avLst/>
          </a:prstGeom>
          <a:noFill/>
        </p:spPr>
        <p:txBody>
          <a:bodyPr wrap="square" lIns="0" rIns="0" tIns="0" bIns="0" anchor="t">
            <a:spAutoFit/>
          </a:bodyPr>
          <a:lstStyle/>
          <a:p>
            <a:pPr algn="r">
              <a:lnSpc>
                <a:spcPct val="105000"/>
              </a:lnSpc>
              <a:spcBef>
                <a:spcPts val="0"/>
              </a:spcBef>
              <a:spcAft>
                <a:spcPts val="0"/>
              </a:spcAft>
            </a:pPr>
            <a:r>
              <a:rPr sz="1700" b="1" i="0">
                <a:solidFill>
                  <a:srgbClr val="FF5A1F"/>
                </a:solidFill>
                <a:latin typeface="Avenir Next"/>
              </a:rPr>
              <a:t>Gone tomorrow.</a:t>
            </a:r>
          </a:p>
        </p:txBody>
      </p:sp>
      <p:sp>
        <p:nvSpPr>
          <p:cNvPr id="10" name="TextBox 9"/>
          <p:cNvSpPr txBox="1"/>
          <p:nvPr/>
        </p:nvSpPr>
        <p:spPr>
          <a:xfrm>
            <a:off x="11292840" y="6473952"/>
            <a:ext cx="365760" cy="164592"/>
          </a:xfrm>
          <a:prstGeom prst="rect">
            <a:avLst/>
          </a:prstGeom>
          <a:noFill/>
        </p:spPr>
        <p:txBody>
          <a:bodyPr wrap="square" lIns="0" rIns="0" tIns="0" bIns="0" anchor="t">
            <a:spAutoFit/>
          </a:bodyPr>
          <a:lstStyle/>
          <a:p>
            <a:pPr algn="r">
              <a:lnSpc>
                <a:spcPct val="105000"/>
              </a:lnSpc>
              <a:spcBef>
                <a:spcPts val="0"/>
              </a:spcBef>
              <a:spcAft>
                <a:spcPts val="0"/>
              </a:spcAft>
            </a:pPr>
            <a:r>
              <a:rPr sz="800" b="0" i="0">
                <a:solidFill>
                  <a:srgbClr val="62676C"/>
                </a:solidFill>
                <a:latin typeface="Menlo"/>
              </a:rPr>
              <a:t>02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11315"/>
          </a:solidFill>
          <a:ln>
            <a:solidFill>
              <a:srgbClr val="11131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02_chat_to_system_59_0_74_75_86.jpg"/>
          <p:cNvPicPr>
            <a:picLocks noChangeAspect="1"/>
          </p:cNvPicPr>
          <p:nvPr/>
        </p:nvPicPr>
        <p:blipFill>
          <a:blip r:embed="rId2"/>
          <a:stretch>
            <a:fillRect/>
          </a:stretch>
        </p:blipFill>
        <p:spPr>
          <a:xfrm>
            <a:off x="5394960" y="0"/>
            <a:ext cx="6796735" cy="6858000"/>
          </a:xfrm>
          <a:prstGeom prst="rect">
            <a:avLst/>
          </a:prstGeom>
        </p:spPr>
      </p:pic>
      <p:sp>
        <p:nvSpPr>
          <p:cNvPr id="4" name="TextBox 3"/>
          <p:cNvSpPr txBox="1"/>
          <p:nvPr/>
        </p:nvSpPr>
        <p:spPr>
          <a:xfrm>
            <a:off x="502920" y="256032"/>
            <a:ext cx="5029200" cy="228600"/>
          </a:xfrm>
          <a:prstGeom prst="rect">
            <a:avLst/>
          </a:prstGeom>
          <a:noFill/>
        </p:spPr>
        <p:txBody>
          <a:bodyPr wrap="square" lIns="0" rIns="0" tIns="0" bIns="0" anchor="t">
            <a:spAutoFit/>
          </a:bodyPr>
          <a:lstStyle/>
          <a:p>
            <a:pPr algn="l">
              <a:lnSpc>
                <a:spcPct val="105000"/>
              </a:lnSpc>
              <a:spcBef>
                <a:spcPts val="0"/>
              </a:spcBef>
              <a:spcAft>
                <a:spcPts val="0"/>
              </a:spcAft>
            </a:pPr>
            <a:r>
              <a:rPr sz="900" b="1" i="0">
                <a:solidFill>
                  <a:srgbClr val="F1EEE7"/>
                </a:solidFill>
                <a:latin typeface="Menlo"/>
              </a:rPr>
              <a:t>FROM CHAT TO SYSTEM</a:t>
            </a:r>
          </a:p>
        </p:txBody>
      </p:sp>
      <p:sp>
        <p:nvSpPr>
          <p:cNvPr id="5" name="TextBox 4"/>
          <p:cNvSpPr txBox="1"/>
          <p:nvPr/>
        </p:nvSpPr>
        <p:spPr>
          <a:xfrm>
            <a:off x="10698480" y="256032"/>
            <a:ext cx="960120" cy="228600"/>
          </a:xfrm>
          <a:prstGeom prst="rect">
            <a:avLst/>
          </a:prstGeom>
          <a:noFill/>
        </p:spPr>
        <p:txBody>
          <a:bodyPr wrap="square" lIns="0" rIns="0" tIns="0" bIns="0" anchor="t">
            <a:spAutoFit/>
          </a:bodyPr>
          <a:lstStyle/>
          <a:p>
            <a:pPr algn="r">
              <a:lnSpc>
                <a:spcPct val="105000"/>
              </a:lnSpc>
              <a:spcBef>
                <a:spcPts val="0"/>
              </a:spcBef>
              <a:spcAft>
                <a:spcPts val="0"/>
              </a:spcAft>
            </a:pPr>
            <a:r>
              <a:rPr sz="900" b="1" i="0">
                <a:solidFill>
                  <a:srgbClr val="FF5A1F"/>
                </a:solidFill>
                <a:latin typeface="Menlo"/>
              </a:rPr>
              <a:t>7 MIN</a:t>
            </a:r>
          </a:p>
        </p:txBody>
      </p:sp>
      <p:sp>
        <p:nvSpPr>
          <p:cNvPr id="6" name="TextBox 5"/>
          <p:cNvSpPr txBox="1"/>
          <p:nvPr/>
        </p:nvSpPr>
        <p:spPr>
          <a:xfrm>
            <a:off x="566928" y="914400"/>
            <a:ext cx="4663440" cy="685800"/>
          </a:xfrm>
          <a:prstGeom prst="rect">
            <a:avLst/>
          </a:prstGeom>
          <a:noFill/>
        </p:spPr>
        <p:txBody>
          <a:bodyPr wrap="square" lIns="0" rIns="0" tIns="0" bIns="0" anchor="t">
            <a:spAutoFit/>
          </a:bodyPr>
          <a:lstStyle/>
          <a:p>
            <a:pPr algn="l">
              <a:lnSpc>
                <a:spcPct val="105000"/>
              </a:lnSpc>
              <a:spcBef>
                <a:spcPts val="0"/>
              </a:spcBef>
              <a:spcAft>
                <a:spcPts val="0"/>
              </a:spcAft>
            </a:pPr>
            <a:r>
              <a:rPr sz="3400" b="1" i="0">
                <a:solidFill>
                  <a:srgbClr val="F1EEE7"/>
                </a:solidFill>
                <a:latin typeface="Avenir Next"/>
              </a:rPr>
              <a:t>A chatbot answers.</a:t>
            </a:r>
          </a:p>
        </p:txBody>
      </p:sp>
      <p:sp>
        <p:nvSpPr>
          <p:cNvPr id="7" name="TextBox 6"/>
          <p:cNvSpPr txBox="1"/>
          <p:nvPr/>
        </p:nvSpPr>
        <p:spPr>
          <a:xfrm>
            <a:off x="566928" y="1627632"/>
            <a:ext cx="4663440" cy="685800"/>
          </a:xfrm>
          <a:prstGeom prst="rect">
            <a:avLst/>
          </a:prstGeom>
          <a:noFill/>
        </p:spPr>
        <p:txBody>
          <a:bodyPr wrap="square" lIns="0" rIns="0" tIns="0" bIns="0" anchor="t">
            <a:spAutoFit/>
          </a:bodyPr>
          <a:lstStyle/>
          <a:p>
            <a:pPr algn="l">
              <a:lnSpc>
                <a:spcPct val="105000"/>
              </a:lnSpc>
              <a:spcBef>
                <a:spcPts val="0"/>
              </a:spcBef>
              <a:spcAft>
                <a:spcPts val="0"/>
              </a:spcAft>
            </a:pPr>
            <a:r>
              <a:rPr sz="3400" b="1" i="0">
                <a:solidFill>
                  <a:srgbClr val="FF5A1F"/>
                </a:solidFill>
                <a:latin typeface="Avenir Next"/>
              </a:rPr>
              <a:t>A system remembers.</a:t>
            </a:r>
          </a:p>
        </p:txBody>
      </p:sp>
      <p:sp>
        <p:nvSpPr>
          <p:cNvPr id="8" name="TextBox 7"/>
          <p:cNvSpPr txBox="1"/>
          <p:nvPr/>
        </p:nvSpPr>
        <p:spPr>
          <a:xfrm>
            <a:off x="603504" y="2788920"/>
            <a:ext cx="822960" cy="201168"/>
          </a:xfrm>
          <a:prstGeom prst="rect">
            <a:avLst/>
          </a:prstGeom>
          <a:noFill/>
        </p:spPr>
        <p:txBody>
          <a:bodyPr wrap="square" lIns="0" rIns="0" tIns="0" bIns="0" anchor="t">
            <a:spAutoFit/>
          </a:bodyPr>
          <a:lstStyle/>
          <a:p>
            <a:pPr algn="l">
              <a:lnSpc>
                <a:spcPct val="105000"/>
              </a:lnSpc>
              <a:spcBef>
                <a:spcPts val="0"/>
              </a:spcBef>
              <a:spcAft>
                <a:spcPts val="0"/>
              </a:spcAft>
            </a:pPr>
            <a:r>
              <a:rPr sz="900" b="1" i="0">
                <a:solidFill>
                  <a:srgbClr val="FF5A1F"/>
                </a:solidFill>
                <a:latin typeface="Menlo"/>
              </a:rPr>
              <a:t>KNOWS</a:t>
            </a:r>
          </a:p>
        </p:txBody>
      </p:sp>
      <p:sp>
        <p:nvSpPr>
          <p:cNvPr id="9" name="TextBox 8"/>
          <p:cNvSpPr txBox="1"/>
          <p:nvPr/>
        </p:nvSpPr>
        <p:spPr>
          <a:xfrm>
            <a:off x="1572768" y="2770632"/>
            <a:ext cx="3383280" cy="256032"/>
          </a:xfrm>
          <a:prstGeom prst="rect">
            <a:avLst/>
          </a:prstGeom>
          <a:noFill/>
        </p:spPr>
        <p:txBody>
          <a:bodyPr wrap="square" lIns="0" rIns="0" tIns="0" bIns="0" anchor="t">
            <a:spAutoFit/>
          </a:bodyPr>
          <a:lstStyle/>
          <a:p>
            <a:pPr algn="l">
              <a:lnSpc>
                <a:spcPct val="105000"/>
              </a:lnSpc>
              <a:spcBef>
                <a:spcPts val="0"/>
              </a:spcBef>
              <a:spcAft>
                <a:spcPts val="0"/>
              </a:spcAft>
            </a:pPr>
            <a:r>
              <a:rPr sz="1500" b="0" i="0">
                <a:solidFill>
                  <a:srgbClr val="F1EEE7"/>
                </a:solidFill>
                <a:latin typeface="Avenir Next"/>
              </a:rPr>
              <a:t>the person and the job</a:t>
            </a:r>
          </a:p>
        </p:txBody>
      </p:sp>
      <p:sp>
        <p:nvSpPr>
          <p:cNvPr id="10" name="TextBox 9"/>
          <p:cNvSpPr txBox="1"/>
          <p:nvPr/>
        </p:nvSpPr>
        <p:spPr>
          <a:xfrm>
            <a:off x="603504" y="3355848"/>
            <a:ext cx="822960" cy="201168"/>
          </a:xfrm>
          <a:prstGeom prst="rect">
            <a:avLst/>
          </a:prstGeom>
          <a:noFill/>
        </p:spPr>
        <p:txBody>
          <a:bodyPr wrap="square" lIns="0" rIns="0" tIns="0" bIns="0" anchor="t">
            <a:spAutoFit/>
          </a:bodyPr>
          <a:lstStyle/>
          <a:p>
            <a:pPr algn="l">
              <a:lnSpc>
                <a:spcPct val="105000"/>
              </a:lnSpc>
              <a:spcBef>
                <a:spcPts val="0"/>
              </a:spcBef>
              <a:spcAft>
                <a:spcPts val="0"/>
              </a:spcAft>
            </a:pPr>
            <a:r>
              <a:rPr sz="900" b="1" i="0">
                <a:solidFill>
                  <a:srgbClr val="FF5A1F"/>
                </a:solidFill>
                <a:latin typeface="Menlo"/>
              </a:rPr>
              <a:t>ACTS</a:t>
            </a:r>
          </a:p>
        </p:txBody>
      </p:sp>
      <p:sp>
        <p:nvSpPr>
          <p:cNvPr id="11" name="TextBox 10"/>
          <p:cNvSpPr txBox="1"/>
          <p:nvPr/>
        </p:nvSpPr>
        <p:spPr>
          <a:xfrm>
            <a:off x="1572768" y="3337560"/>
            <a:ext cx="3383280" cy="256032"/>
          </a:xfrm>
          <a:prstGeom prst="rect">
            <a:avLst/>
          </a:prstGeom>
          <a:noFill/>
        </p:spPr>
        <p:txBody>
          <a:bodyPr wrap="square" lIns="0" rIns="0" tIns="0" bIns="0" anchor="t">
            <a:spAutoFit/>
          </a:bodyPr>
          <a:lstStyle/>
          <a:p>
            <a:pPr algn="l">
              <a:lnSpc>
                <a:spcPct val="105000"/>
              </a:lnSpc>
              <a:spcBef>
                <a:spcPts val="0"/>
              </a:spcBef>
              <a:spcAft>
                <a:spcPts val="0"/>
              </a:spcAft>
            </a:pPr>
            <a:r>
              <a:rPr sz="1500" b="0" i="0">
                <a:solidFill>
                  <a:srgbClr val="F1EEE7"/>
                </a:solidFill>
                <a:latin typeface="Avenir Next"/>
              </a:rPr>
              <a:t>through tools on real systems</a:t>
            </a:r>
          </a:p>
        </p:txBody>
      </p:sp>
      <p:sp>
        <p:nvSpPr>
          <p:cNvPr id="12" name="TextBox 11"/>
          <p:cNvSpPr txBox="1"/>
          <p:nvPr/>
        </p:nvSpPr>
        <p:spPr>
          <a:xfrm>
            <a:off x="603504" y="3922776"/>
            <a:ext cx="822960" cy="201168"/>
          </a:xfrm>
          <a:prstGeom prst="rect">
            <a:avLst/>
          </a:prstGeom>
          <a:noFill/>
        </p:spPr>
        <p:txBody>
          <a:bodyPr wrap="square" lIns="0" rIns="0" tIns="0" bIns="0" anchor="t">
            <a:spAutoFit/>
          </a:bodyPr>
          <a:lstStyle/>
          <a:p>
            <a:pPr algn="l">
              <a:lnSpc>
                <a:spcPct val="105000"/>
              </a:lnSpc>
              <a:spcBef>
                <a:spcPts val="0"/>
              </a:spcBef>
              <a:spcAft>
                <a:spcPts val="0"/>
              </a:spcAft>
            </a:pPr>
            <a:r>
              <a:rPr sz="900" b="1" i="0">
                <a:solidFill>
                  <a:srgbClr val="FF5A1F"/>
                </a:solidFill>
                <a:latin typeface="Menlo"/>
              </a:rPr>
              <a:t>LEARNS</a:t>
            </a:r>
          </a:p>
        </p:txBody>
      </p:sp>
      <p:sp>
        <p:nvSpPr>
          <p:cNvPr id="13" name="TextBox 12"/>
          <p:cNvSpPr txBox="1"/>
          <p:nvPr/>
        </p:nvSpPr>
        <p:spPr>
          <a:xfrm>
            <a:off x="1572768" y="3904488"/>
            <a:ext cx="3383280" cy="256032"/>
          </a:xfrm>
          <a:prstGeom prst="rect">
            <a:avLst/>
          </a:prstGeom>
          <a:noFill/>
        </p:spPr>
        <p:txBody>
          <a:bodyPr wrap="square" lIns="0" rIns="0" tIns="0" bIns="0" anchor="t">
            <a:spAutoFit/>
          </a:bodyPr>
          <a:lstStyle/>
          <a:p>
            <a:pPr algn="l">
              <a:lnSpc>
                <a:spcPct val="105000"/>
              </a:lnSpc>
              <a:spcBef>
                <a:spcPts val="0"/>
              </a:spcBef>
              <a:spcAft>
                <a:spcPts val="0"/>
              </a:spcAft>
            </a:pPr>
            <a:r>
              <a:rPr sz="1500" b="0" i="0">
                <a:solidFill>
                  <a:srgbClr val="F1EEE7"/>
                </a:solidFill>
                <a:latin typeface="Avenir Next"/>
              </a:rPr>
              <a:t>through reusable procedures</a:t>
            </a:r>
          </a:p>
        </p:txBody>
      </p:sp>
      <p:sp>
        <p:nvSpPr>
          <p:cNvPr id="14" name="TextBox 13"/>
          <p:cNvSpPr txBox="1"/>
          <p:nvPr/>
        </p:nvSpPr>
        <p:spPr>
          <a:xfrm>
            <a:off x="603504" y="4489704"/>
            <a:ext cx="822960" cy="201168"/>
          </a:xfrm>
          <a:prstGeom prst="rect">
            <a:avLst/>
          </a:prstGeom>
          <a:noFill/>
        </p:spPr>
        <p:txBody>
          <a:bodyPr wrap="square" lIns="0" rIns="0" tIns="0" bIns="0" anchor="t">
            <a:spAutoFit/>
          </a:bodyPr>
          <a:lstStyle/>
          <a:p>
            <a:pPr algn="l">
              <a:lnSpc>
                <a:spcPct val="105000"/>
              </a:lnSpc>
              <a:spcBef>
                <a:spcPts val="0"/>
              </a:spcBef>
              <a:spcAft>
                <a:spcPts val="0"/>
              </a:spcAft>
            </a:pPr>
            <a:r>
              <a:rPr sz="900" b="1" i="0">
                <a:solidFill>
                  <a:srgbClr val="FF5A1F"/>
                </a:solidFill>
                <a:latin typeface="Menlo"/>
              </a:rPr>
              <a:t>RUNS</a:t>
            </a:r>
          </a:p>
        </p:txBody>
      </p:sp>
      <p:sp>
        <p:nvSpPr>
          <p:cNvPr id="15" name="TextBox 14"/>
          <p:cNvSpPr txBox="1"/>
          <p:nvPr/>
        </p:nvSpPr>
        <p:spPr>
          <a:xfrm>
            <a:off x="1572768" y="4471416"/>
            <a:ext cx="3383280" cy="256032"/>
          </a:xfrm>
          <a:prstGeom prst="rect">
            <a:avLst/>
          </a:prstGeom>
          <a:noFill/>
        </p:spPr>
        <p:txBody>
          <a:bodyPr wrap="square" lIns="0" rIns="0" tIns="0" bIns="0" anchor="t">
            <a:spAutoFit/>
          </a:bodyPr>
          <a:lstStyle/>
          <a:p>
            <a:pPr algn="l">
              <a:lnSpc>
                <a:spcPct val="105000"/>
              </a:lnSpc>
              <a:spcBef>
                <a:spcPts val="0"/>
              </a:spcBef>
              <a:spcAft>
                <a:spcPts val="0"/>
              </a:spcAft>
            </a:pPr>
            <a:r>
              <a:rPr sz="1500" b="0" i="0">
                <a:solidFill>
                  <a:srgbClr val="F1EEE7"/>
                </a:solidFill>
                <a:latin typeface="Avenir Next"/>
              </a:rPr>
              <a:t>on triggers and schedules</a:t>
            </a:r>
          </a:p>
        </p:txBody>
      </p:sp>
      <p:sp>
        <p:nvSpPr>
          <p:cNvPr id="16" name="TextBox 15"/>
          <p:cNvSpPr txBox="1"/>
          <p:nvPr/>
        </p:nvSpPr>
        <p:spPr>
          <a:xfrm>
            <a:off x="603504" y="5056631"/>
            <a:ext cx="822960" cy="201168"/>
          </a:xfrm>
          <a:prstGeom prst="rect">
            <a:avLst/>
          </a:prstGeom>
          <a:noFill/>
        </p:spPr>
        <p:txBody>
          <a:bodyPr wrap="square" lIns="0" rIns="0" tIns="0" bIns="0" anchor="t">
            <a:spAutoFit/>
          </a:bodyPr>
          <a:lstStyle/>
          <a:p>
            <a:pPr algn="l">
              <a:lnSpc>
                <a:spcPct val="105000"/>
              </a:lnSpc>
              <a:spcBef>
                <a:spcPts val="0"/>
              </a:spcBef>
              <a:spcAft>
                <a:spcPts val="0"/>
              </a:spcAft>
            </a:pPr>
            <a:r>
              <a:rPr sz="900" b="1" i="0">
                <a:solidFill>
                  <a:srgbClr val="FF5A1F"/>
                </a:solidFill>
                <a:latin typeface="Menlo"/>
              </a:rPr>
              <a:t>PROVES</a:t>
            </a:r>
          </a:p>
        </p:txBody>
      </p:sp>
      <p:sp>
        <p:nvSpPr>
          <p:cNvPr id="17" name="TextBox 16"/>
          <p:cNvSpPr txBox="1"/>
          <p:nvPr/>
        </p:nvSpPr>
        <p:spPr>
          <a:xfrm>
            <a:off x="1572768" y="5038344"/>
            <a:ext cx="3383280" cy="256032"/>
          </a:xfrm>
          <a:prstGeom prst="rect">
            <a:avLst/>
          </a:prstGeom>
          <a:noFill/>
        </p:spPr>
        <p:txBody>
          <a:bodyPr wrap="square" lIns="0" rIns="0" tIns="0" bIns="0" anchor="t">
            <a:spAutoFit/>
          </a:bodyPr>
          <a:lstStyle/>
          <a:p>
            <a:pPr algn="l">
              <a:lnSpc>
                <a:spcPct val="105000"/>
              </a:lnSpc>
              <a:spcBef>
                <a:spcPts val="0"/>
              </a:spcBef>
              <a:spcAft>
                <a:spcPts val="0"/>
              </a:spcAft>
            </a:pPr>
            <a:r>
              <a:rPr sz="1500" b="0" i="0">
                <a:solidFill>
                  <a:srgbClr val="F1EEE7"/>
                </a:solidFill>
                <a:latin typeface="Avenir Next"/>
              </a:rPr>
              <a:t>what happened</a:t>
            </a:r>
          </a:p>
        </p:txBody>
      </p:sp>
      <p:sp>
        <p:nvSpPr>
          <p:cNvPr id="18" name="TextBox 17"/>
          <p:cNvSpPr txBox="1"/>
          <p:nvPr/>
        </p:nvSpPr>
        <p:spPr>
          <a:xfrm>
            <a:off x="11292840" y="6473952"/>
            <a:ext cx="365760" cy="164592"/>
          </a:xfrm>
          <a:prstGeom prst="rect">
            <a:avLst/>
          </a:prstGeom>
          <a:noFill/>
        </p:spPr>
        <p:txBody>
          <a:bodyPr wrap="square" lIns="0" rIns="0" tIns="0" bIns="0" anchor="t">
            <a:spAutoFit/>
          </a:bodyPr>
          <a:lstStyle/>
          <a:p>
            <a:pPr algn="r">
              <a:lnSpc>
                <a:spcPct val="105000"/>
              </a:lnSpc>
              <a:spcBef>
                <a:spcPts val="0"/>
              </a:spcBef>
              <a:spcAft>
                <a:spcPts val="0"/>
              </a:spcAft>
            </a:pPr>
            <a:r>
              <a:rPr sz="800" b="0" i="0">
                <a:solidFill>
                  <a:srgbClr val="A8ADB2"/>
                </a:solidFill>
                <a:latin typeface="Menlo"/>
              </a:rPr>
              <a:t>03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11315"/>
          </a:solidFill>
          <a:ln>
            <a:solidFill>
              <a:srgbClr val="11131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03_layers_50_0_83_75_81.jpg"/>
          <p:cNvPicPr>
            <a:picLocks noChangeAspect="1"/>
          </p:cNvPicPr>
          <p:nvPr/>
        </p:nvPicPr>
        <p:blipFill>
          <a:blip r:embed="rId2"/>
          <a:stretch>
            <a:fillRect/>
          </a:stretch>
        </p:blipFill>
        <p:spPr>
          <a:xfrm>
            <a:off x="4572000" y="0"/>
            <a:ext cx="7619695" cy="6858000"/>
          </a:xfrm>
          <a:prstGeom prst="rect">
            <a:avLst/>
          </a:prstGeom>
        </p:spPr>
      </p:pic>
      <p:sp>
        <p:nvSpPr>
          <p:cNvPr id="4" name="TextBox 3"/>
          <p:cNvSpPr txBox="1"/>
          <p:nvPr/>
        </p:nvSpPr>
        <p:spPr>
          <a:xfrm>
            <a:off x="502920" y="256032"/>
            <a:ext cx="5029200" cy="228600"/>
          </a:xfrm>
          <a:prstGeom prst="rect">
            <a:avLst/>
          </a:prstGeom>
          <a:noFill/>
        </p:spPr>
        <p:txBody>
          <a:bodyPr wrap="square" lIns="0" rIns="0" tIns="0" bIns="0" anchor="t">
            <a:spAutoFit/>
          </a:bodyPr>
          <a:lstStyle/>
          <a:p>
            <a:pPr algn="l">
              <a:lnSpc>
                <a:spcPct val="105000"/>
              </a:lnSpc>
              <a:spcBef>
                <a:spcPts val="0"/>
              </a:spcBef>
              <a:spcAft>
                <a:spcPts val="0"/>
              </a:spcAft>
            </a:pPr>
            <a:r>
              <a:rPr sz="900" b="1" i="0">
                <a:solidFill>
                  <a:srgbClr val="F1EEE7"/>
                </a:solidFill>
                <a:latin typeface="Menlo"/>
              </a:rPr>
              <a:t>THE STACK</a:t>
            </a:r>
          </a:p>
        </p:txBody>
      </p:sp>
      <p:sp>
        <p:nvSpPr>
          <p:cNvPr id="5" name="TextBox 4"/>
          <p:cNvSpPr txBox="1"/>
          <p:nvPr/>
        </p:nvSpPr>
        <p:spPr>
          <a:xfrm>
            <a:off x="566928" y="868680"/>
            <a:ext cx="3840480" cy="1051560"/>
          </a:xfrm>
          <a:prstGeom prst="rect">
            <a:avLst/>
          </a:prstGeom>
          <a:noFill/>
        </p:spPr>
        <p:txBody>
          <a:bodyPr wrap="square" lIns="0" rIns="0" tIns="0" bIns="0" anchor="t">
            <a:spAutoFit/>
          </a:bodyPr>
          <a:lstStyle/>
          <a:p>
            <a:pPr algn="l">
              <a:lnSpc>
                <a:spcPct val="105000"/>
              </a:lnSpc>
              <a:spcBef>
                <a:spcPts val="0"/>
              </a:spcBef>
              <a:spcAft>
                <a:spcPts val="0"/>
              </a:spcAft>
            </a:pPr>
            <a:r>
              <a:rPr sz="3400" b="1" i="0">
                <a:solidFill>
                  <a:srgbClr val="F1EEE7"/>
                </a:solidFill>
                <a:latin typeface="Avenir Next"/>
              </a:rPr>
              <a:t>Seven layers make it dependable.</a:t>
            </a:r>
          </a:p>
        </p:txBody>
      </p:sp>
      <p:sp>
        <p:nvSpPr>
          <p:cNvPr id="6" name="TextBox 5"/>
          <p:cNvSpPr txBox="1"/>
          <p:nvPr/>
        </p:nvSpPr>
        <p:spPr>
          <a:xfrm>
            <a:off x="603504" y="2267712"/>
            <a:ext cx="320040" cy="228600"/>
          </a:xfrm>
          <a:prstGeom prst="rect">
            <a:avLst/>
          </a:prstGeom>
          <a:noFill/>
        </p:spPr>
        <p:txBody>
          <a:bodyPr wrap="square" lIns="0" rIns="0" tIns="0" bIns="0" anchor="t">
            <a:spAutoFit/>
          </a:bodyPr>
          <a:lstStyle/>
          <a:p>
            <a:pPr algn="l">
              <a:lnSpc>
                <a:spcPct val="105000"/>
              </a:lnSpc>
              <a:spcBef>
                <a:spcPts val="0"/>
              </a:spcBef>
              <a:spcAft>
                <a:spcPts val="0"/>
              </a:spcAft>
            </a:pPr>
            <a:r>
              <a:rPr sz="1000" b="1" i="0">
                <a:solidFill>
                  <a:srgbClr val="FF5A1F"/>
                </a:solidFill>
                <a:latin typeface="Menlo"/>
              </a:rPr>
              <a:t>1</a:t>
            </a:r>
          </a:p>
        </p:txBody>
      </p:sp>
      <p:sp>
        <p:nvSpPr>
          <p:cNvPr id="7" name="TextBox 6"/>
          <p:cNvSpPr txBox="1"/>
          <p:nvPr/>
        </p:nvSpPr>
        <p:spPr>
          <a:xfrm>
            <a:off x="1078992" y="2249424"/>
            <a:ext cx="3200400" cy="274320"/>
          </a:xfrm>
          <a:prstGeom prst="rect">
            <a:avLst/>
          </a:prstGeom>
          <a:noFill/>
        </p:spPr>
        <p:txBody>
          <a:bodyPr wrap="square" lIns="0" rIns="0" tIns="0" bIns="0" anchor="t">
            <a:spAutoFit/>
          </a:bodyPr>
          <a:lstStyle/>
          <a:p>
            <a:pPr algn="l">
              <a:lnSpc>
                <a:spcPct val="105000"/>
              </a:lnSpc>
              <a:spcBef>
                <a:spcPts val="0"/>
              </a:spcBef>
              <a:spcAft>
                <a:spcPts val="0"/>
              </a:spcAft>
            </a:pPr>
            <a:r>
              <a:rPr sz="1500" b="1" i="0">
                <a:solidFill>
                  <a:srgbClr val="F1EEE7"/>
                </a:solidFill>
                <a:latin typeface="Avenir Next"/>
              </a:rPr>
              <a:t>Person + purpose</a:t>
            </a:r>
          </a:p>
        </p:txBody>
      </p:sp>
      <p:sp>
        <p:nvSpPr>
          <p:cNvPr id="8" name="TextBox 7"/>
          <p:cNvSpPr txBox="1"/>
          <p:nvPr/>
        </p:nvSpPr>
        <p:spPr>
          <a:xfrm>
            <a:off x="603504" y="2770632"/>
            <a:ext cx="320040" cy="228600"/>
          </a:xfrm>
          <a:prstGeom prst="rect">
            <a:avLst/>
          </a:prstGeom>
          <a:noFill/>
        </p:spPr>
        <p:txBody>
          <a:bodyPr wrap="square" lIns="0" rIns="0" tIns="0" bIns="0" anchor="t">
            <a:spAutoFit/>
          </a:bodyPr>
          <a:lstStyle/>
          <a:p>
            <a:pPr algn="l">
              <a:lnSpc>
                <a:spcPct val="105000"/>
              </a:lnSpc>
              <a:spcBef>
                <a:spcPts val="0"/>
              </a:spcBef>
              <a:spcAft>
                <a:spcPts val="0"/>
              </a:spcAft>
            </a:pPr>
            <a:r>
              <a:rPr sz="1000" b="1" i="0">
                <a:solidFill>
                  <a:srgbClr val="FF5A1F"/>
                </a:solidFill>
                <a:latin typeface="Menlo"/>
              </a:rPr>
              <a:t>2</a:t>
            </a:r>
          </a:p>
        </p:txBody>
      </p:sp>
      <p:sp>
        <p:nvSpPr>
          <p:cNvPr id="9" name="TextBox 8"/>
          <p:cNvSpPr txBox="1"/>
          <p:nvPr/>
        </p:nvSpPr>
        <p:spPr>
          <a:xfrm>
            <a:off x="1078992" y="2752344"/>
            <a:ext cx="3200400" cy="274320"/>
          </a:xfrm>
          <a:prstGeom prst="rect">
            <a:avLst/>
          </a:prstGeom>
          <a:noFill/>
        </p:spPr>
        <p:txBody>
          <a:bodyPr wrap="square" lIns="0" rIns="0" tIns="0" bIns="0" anchor="t">
            <a:spAutoFit/>
          </a:bodyPr>
          <a:lstStyle/>
          <a:p>
            <a:pPr algn="l">
              <a:lnSpc>
                <a:spcPct val="105000"/>
              </a:lnSpc>
              <a:spcBef>
                <a:spcPts val="0"/>
              </a:spcBef>
              <a:spcAft>
                <a:spcPts val="0"/>
              </a:spcAft>
            </a:pPr>
            <a:r>
              <a:rPr sz="1500" b="0" i="0">
                <a:solidFill>
                  <a:srgbClr val="F1EEE7"/>
                </a:solidFill>
                <a:latin typeface="Avenir Next"/>
              </a:rPr>
              <a:t>Context + constraints</a:t>
            </a:r>
          </a:p>
        </p:txBody>
      </p:sp>
      <p:sp>
        <p:nvSpPr>
          <p:cNvPr id="10" name="TextBox 9"/>
          <p:cNvSpPr txBox="1"/>
          <p:nvPr/>
        </p:nvSpPr>
        <p:spPr>
          <a:xfrm>
            <a:off x="603504" y="3273552"/>
            <a:ext cx="320040" cy="228600"/>
          </a:xfrm>
          <a:prstGeom prst="rect">
            <a:avLst/>
          </a:prstGeom>
          <a:noFill/>
        </p:spPr>
        <p:txBody>
          <a:bodyPr wrap="square" lIns="0" rIns="0" tIns="0" bIns="0" anchor="t">
            <a:spAutoFit/>
          </a:bodyPr>
          <a:lstStyle/>
          <a:p>
            <a:pPr algn="l">
              <a:lnSpc>
                <a:spcPct val="105000"/>
              </a:lnSpc>
              <a:spcBef>
                <a:spcPts val="0"/>
              </a:spcBef>
              <a:spcAft>
                <a:spcPts val="0"/>
              </a:spcAft>
            </a:pPr>
            <a:r>
              <a:rPr sz="1000" b="1" i="0">
                <a:solidFill>
                  <a:srgbClr val="FF5A1F"/>
                </a:solidFill>
                <a:latin typeface="Menlo"/>
              </a:rPr>
              <a:t>3</a:t>
            </a:r>
          </a:p>
        </p:txBody>
      </p:sp>
      <p:sp>
        <p:nvSpPr>
          <p:cNvPr id="11" name="TextBox 10"/>
          <p:cNvSpPr txBox="1"/>
          <p:nvPr/>
        </p:nvSpPr>
        <p:spPr>
          <a:xfrm>
            <a:off x="1078992" y="3255264"/>
            <a:ext cx="3200400" cy="274320"/>
          </a:xfrm>
          <a:prstGeom prst="rect">
            <a:avLst/>
          </a:prstGeom>
          <a:noFill/>
        </p:spPr>
        <p:txBody>
          <a:bodyPr wrap="square" lIns="0" rIns="0" tIns="0" bIns="0" anchor="t">
            <a:spAutoFit/>
          </a:bodyPr>
          <a:lstStyle/>
          <a:p>
            <a:pPr algn="l">
              <a:lnSpc>
                <a:spcPct val="105000"/>
              </a:lnSpc>
              <a:spcBef>
                <a:spcPts val="0"/>
              </a:spcBef>
              <a:spcAft>
                <a:spcPts val="0"/>
              </a:spcAft>
            </a:pPr>
            <a:r>
              <a:rPr sz="1500" b="0" i="0">
                <a:solidFill>
                  <a:srgbClr val="F1EEE7"/>
                </a:solidFill>
                <a:latin typeface="Avenir Next"/>
              </a:rPr>
              <a:t>Skills + instructions</a:t>
            </a:r>
          </a:p>
        </p:txBody>
      </p:sp>
      <p:sp>
        <p:nvSpPr>
          <p:cNvPr id="12" name="TextBox 11"/>
          <p:cNvSpPr txBox="1"/>
          <p:nvPr/>
        </p:nvSpPr>
        <p:spPr>
          <a:xfrm>
            <a:off x="603504" y="3776472"/>
            <a:ext cx="320040" cy="228600"/>
          </a:xfrm>
          <a:prstGeom prst="rect">
            <a:avLst/>
          </a:prstGeom>
          <a:noFill/>
        </p:spPr>
        <p:txBody>
          <a:bodyPr wrap="square" lIns="0" rIns="0" tIns="0" bIns="0" anchor="t">
            <a:spAutoFit/>
          </a:bodyPr>
          <a:lstStyle/>
          <a:p>
            <a:pPr algn="l">
              <a:lnSpc>
                <a:spcPct val="105000"/>
              </a:lnSpc>
              <a:spcBef>
                <a:spcPts val="0"/>
              </a:spcBef>
              <a:spcAft>
                <a:spcPts val="0"/>
              </a:spcAft>
            </a:pPr>
            <a:r>
              <a:rPr sz="1000" b="1" i="0">
                <a:solidFill>
                  <a:srgbClr val="FF5A1F"/>
                </a:solidFill>
                <a:latin typeface="Menlo"/>
              </a:rPr>
              <a:t>4</a:t>
            </a:r>
          </a:p>
        </p:txBody>
      </p:sp>
      <p:sp>
        <p:nvSpPr>
          <p:cNvPr id="13" name="TextBox 12"/>
          <p:cNvSpPr txBox="1"/>
          <p:nvPr/>
        </p:nvSpPr>
        <p:spPr>
          <a:xfrm>
            <a:off x="1078992" y="3758184"/>
            <a:ext cx="3200400" cy="274320"/>
          </a:xfrm>
          <a:prstGeom prst="rect">
            <a:avLst/>
          </a:prstGeom>
          <a:noFill/>
        </p:spPr>
        <p:txBody>
          <a:bodyPr wrap="square" lIns="0" rIns="0" tIns="0" bIns="0" anchor="t">
            <a:spAutoFit/>
          </a:bodyPr>
          <a:lstStyle/>
          <a:p>
            <a:pPr algn="l">
              <a:lnSpc>
                <a:spcPct val="105000"/>
              </a:lnSpc>
              <a:spcBef>
                <a:spcPts val="0"/>
              </a:spcBef>
              <a:spcAft>
                <a:spcPts val="0"/>
              </a:spcAft>
            </a:pPr>
            <a:r>
              <a:rPr sz="1500" b="0" i="0">
                <a:solidFill>
                  <a:srgbClr val="F1EEE7"/>
                </a:solidFill>
                <a:latin typeface="Avenir Next"/>
              </a:rPr>
              <a:t>Tools + models</a:t>
            </a:r>
          </a:p>
        </p:txBody>
      </p:sp>
      <p:sp>
        <p:nvSpPr>
          <p:cNvPr id="14" name="TextBox 13"/>
          <p:cNvSpPr txBox="1"/>
          <p:nvPr/>
        </p:nvSpPr>
        <p:spPr>
          <a:xfrm>
            <a:off x="603504" y="4279392"/>
            <a:ext cx="320040" cy="228600"/>
          </a:xfrm>
          <a:prstGeom prst="rect">
            <a:avLst/>
          </a:prstGeom>
          <a:noFill/>
        </p:spPr>
        <p:txBody>
          <a:bodyPr wrap="square" lIns="0" rIns="0" tIns="0" bIns="0" anchor="t">
            <a:spAutoFit/>
          </a:bodyPr>
          <a:lstStyle/>
          <a:p>
            <a:pPr algn="l">
              <a:lnSpc>
                <a:spcPct val="105000"/>
              </a:lnSpc>
              <a:spcBef>
                <a:spcPts val="0"/>
              </a:spcBef>
              <a:spcAft>
                <a:spcPts val="0"/>
              </a:spcAft>
            </a:pPr>
            <a:r>
              <a:rPr sz="1000" b="1" i="0">
                <a:solidFill>
                  <a:srgbClr val="FF5A1F"/>
                </a:solidFill>
                <a:latin typeface="Menlo"/>
              </a:rPr>
              <a:t>5</a:t>
            </a:r>
          </a:p>
        </p:txBody>
      </p:sp>
      <p:sp>
        <p:nvSpPr>
          <p:cNvPr id="15" name="TextBox 14"/>
          <p:cNvSpPr txBox="1"/>
          <p:nvPr/>
        </p:nvSpPr>
        <p:spPr>
          <a:xfrm>
            <a:off x="1078992" y="4261104"/>
            <a:ext cx="3200400" cy="274320"/>
          </a:xfrm>
          <a:prstGeom prst="rect">
            <a:avLst/>
          </a:prstGeom>
          <a:noFill/>
        </p:spPr>
        <p:txBody>
          <a:bodyPr wrap="square" lIns="0" rIns="0" tIns="0" bIns="0" anchor="t">
            <a:spAutoFit/>
          </a:bodyPr>
          <a:lstStyle/>
          <a:p>
            <a:pPr algn="l">
              <a:lnSpc>
                <a:spcPct val="105000"/>
              </a:lnSpc>
              <a:spcBef>
                <a:spcPts val="0"/>
              </a:spcBef>
              <a:spcAft>
                <a:spcPts val="0"/>
              </a:spcAft>
            </a:pPr>
            <a:r>
              <a:rPr sz="1500" b="0" i="0">
                <a:solidFill>
                  <a:srgbClr val="F1EEE7"/>
                </a:solidFill>
                <a:latin typeface="Avenir Next"/>
              </a:rPr>
              <a:t>Schedules + subagents</a:t>
            </a:r>
          </a:p>
        </p:txBody>
      </p:sp>
      <p:sp>
        <p:nvSpPr>
          <p:cNvPr id="16" name="TextBox 15"/>
          <p:cNvSpPr txBox="1"/>
          <p:nvPr/>
        </p:nvSpPr>
        <p:spPr>
          <a:xfrm>
            <a:off x="603504" y="4782312"/>
            <a:ext cx="320040" cy="228600"/>
          </a:xfrm>
          <a:prstGeom prst="rect">
            <a:avLst/>
          </a:prstGeom>
          <a:noFill/>
        </p:spPr>
        <p:txBody>
          <a:bodyPr wrap="square" lIns="0" rIns="0" tIns="0" bIns="0" anchor="t">
            <a:spAutoFit/>
          </a:bodyPr>
          <a:lstStyle/>
          <a:p>
            <a:pPr algn="l">
              <a:lnSpc>
                <a:spcPct val="105000"/>
              </a:lnSpc>
              <a:spcBef>
                <a:spcPts val="0"/>
              </a:spcBef>
              <a:spcAft>
                <a:spcPts val="0"/>
              </a:spcAft>
            </a:pPr>
            <a:r>
              <a:rPr sz="1000" b="1" i="0">
                <a:solidFill>
                  <a:srgbClr val="FF5A1F"/>
                </a:solidFill>
                <a:latin typeface="Menlo"/>
              </a:rPr>
              <a:t>6</a:t>
            </a:r>
          </a:p>
        </p:txBody>
      </p:sp>
      <p:sp>
        <p:nvSpPr>
          <p:cNvPr id="17" name="TextBox 16"/>
          <p:cNvSpPr txBox="1"/>
          <p:nvPr/>
        </p:nvSpPr>
        <p:spPr>
          <a:xfrm>
            <a:off x="1078992" y="4764024"/>
            <a:ext cx="3200400" cy="274320"/>
          </a:xfrm>
          <a:prstGeom prst="rect">
            <a:avLst/>
          </a:prstGeom>
          <a:noFill/>
        </p:spPr>
        <p:txBody>
          <a:bodyPr wrap="square" lIns="0" rIns="0" tIns="0" bIns="0" anchor="t">
            <a:spAutoFit/>
          </a:bodyPr>
          <a:lstStyle/>
          <a:p>
            <a:pPr algn="l">
              <a:lnSpc>
                <a:spcPct val="105000"/>
              </a:lnSpc>
              <a:spcBef>
                <a:spcPts val="0"/>
              </a:spcBef>
              <a:spcAft>
                <a:spcPts val="0"/>
              </a:spcAft>
            </a:pPr>
            <a:r>
              <a:rPr sz="1500" b="0" i="0">
                <a:solidFill>
                  <a:srgbClr val="F1EEE7"/>
                </a:solidFill>
                <a:latin typeface="Avenir Next"/>
              </a:rPr>
              <a:t>State + knowledge</a:t>
            </a:r>
          </a:p>
        </p:txBody>
      </p:sp>
      <p:sp>
        <p:nvSpPr>
          <p:cNvPr id="18" name="TextBox 17"/>
          <p:cNvSpPr txBox="1"/>
          <p:nvPr/>
        </p:nvSpPr>
        <p:spPr>
          <a:xfrm>
            <a:off x="603504" y="5285232"/>
            <a:ext cx="320040" cy="228600"/>
          </a:xfrm>
          <a:prstGeom prst="rect">
            <a:avLst/>
          </a:prstGeom>
          <a:noFill/>
        </p:spPr>
        <p:txBody>
          <a:bodyPr wrap="square" lIns="0" rIns="0" tIns="0" bIns="0" anchor="t">
            <a:spAutoFit/>
          </a:bodyPr>
          <a:lstStyle/>
          <a:p>
            <a:pPr algn="l">
              <a:lnSpc>
                <a:spcPct val="105000"/>
              </a:lnSpc>
              <a:spcBef>
                <a:spcPts val="0"/>
              </a:spcBef>
              <a:spcAft>
                <a:spcPts val="0"/>
              </a:spcAft>
            </a:pPr>
            <a:r>
              <a:rPr sz="1000" b="1" i="0">
                <a:solidFill>
                  <a:srgbClr val="FF5A1F"/>
                </a:solidFill>
                <a:latin typeface="Menlo"/>
              </a:rPr>
              <a:t>7</a:t>
            </a:r>
          </a:p>
        </p:txBody>
      </p:sp>
      <p:sp>
        <p:nvSpPr>
          <p:cNvPr id="19" name="TextBox 18"/>
          <p:cNvSpPr txBox="1"/>
          <p:nvPr/>
        </p:nvSpPr>
        <p:spPr>
          <a:xfrm>
            <a:off x="1078992" y="5266944"/>
            <a:ext cx="3200400" cy="274320"/>
          </a:xfrm>
          <a:prstGeom prst="rect">
            <a:avLst/>
          </a:prstGeom>
          <a:noFill/>
        </p:spPr>
        <p:txBody>
          <a:bodyPr wrap="square" lIns="0" rIns="0" tIns="0" bIns="0" anchor="t">
            <a:spAutoFit/>
          </a:bodyPr>
          <a:lstStyle/>
          <a:p>
            <a:pPr algn="l">
              <a:lnSpc>
                <a:spcPct val="105000"/>
              </a:lnSpc>
              <a:spcBef>
                <a:spcPts val="0"/>
              </a:spcBef>
              <a:spcAft>
                <a:spcPts val="0"/>
              </a:spcAft>
            </a:pPr>
            <a:r>
              <a:rPr sz="1500" b="1" i="0">
                <a:solidFill>
                  <a:srgbClr val="F1EEE7"/>
                </a:solidFill>
                <a:latin typeface="Avenir Next"/>
              </a:rPr>
              <a:t>Verification + approval</a:t>
            </a:r>
          </a:p>
        </p:txBody>
      </p:sp>
      <p:sp>
        <p:nvSpPr>
          <p:cNvPr id="20" name="TextBox 19"/>
          <p:cNvSpPr txBox="1"/>
          <p:nvPr/>
        </p:nvSpPr>
        <p:spPr>
          <a:xfrm>
            <a:off x="11292840" y="6473952"/>
            <a:ext cx="365760" cy="164592"/>
          </a:xfrm>
          <a:prstGeom prst="rect">
            <a:avLst/>
          </a:prstGeom>
          <a:noFill/>
        </p:spPr>
        <p:txBody>
          <a:bodyPr wrap="square" lIns="0" rIns="0" tIns="0" bIns="0" anchor="t">
            <a:spAutoFit/>
          </a:bodyPr>
          <a:lstStyle/>
          <a:p>
            <a:pPr algn="r">
              <a:lnSpc>
                <a:spcPct val="105000"/>
              </a:lnSpc>
              <a:spcBef>
                <a:spcPts val="0"/>
              </a:spcBef>
              <a:spcAft>
                <a:spcPts val="0"/>
              </a:spcAft>
            </a:pPr>
            <a:r>
              <a:rPr sz="800" b="0" i="0">
                <a:solidFill>
                  <a:srgbClr val="A8ADB2"/>
                </a:solidFill>
                <a:latin typeface="Menlo"/>
              </a:rPr>
              <a:t>04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EEE7"/>
          </a:solidFill>
          <a:ln>
            <a:solidFill>
              <a:srgbClr val="F1EEE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56032"/>
            <a:ext cx="5029200" cy="228600"/>
          </a:xfrm>
          <a:prstGeom prst="rect">
            <a:avLst/>
          </a:prstGeom>
          <a:noFill/>
        </p:spPr>
        <p:txBody>
          <a:bodyPr wrap="square" lIns="0" rIns="0" tIns="0" bIns="0" anchor="t">
            <a:spAutoFit/>
          </a:bodyPr>
          <a:lstStyle/>
          <a:p>
            <a:pPr algn="l">
              <a:lnSpc>
                <a:spcPct val="105000"/>
              </a:lnSpc>
              <a:spcBef>
                <a:spcPts val="0"/>
              </a:spcBef>
              <a:spcAft>
                <a:spcPts val="0"/>
              </a:spcAft>
            </a:pPr>
            <a:r>
              <a:rPr sz="900" b="1" i="0">
                <a:solidFill>
                  <a:srgbClr val="111315"/>
                </a:solidFill>
                <a:latin typeface="Menlo"/>
              </a:rPr>
              <a:t>MY SETUP</a:t>
            </a:r>
          </a:p>
        </p:txBody>
      </p:sp>
      <p:sp>
        <p:nvSpPr>
          <p:cNvPr id="4" name="TextBox 3"/>
          <p:cNvSpPr txBox="1"/>
          <p:nvPr/>
        </p:nvSpPr>
        <p:spPr>
          <a:xfrm>
            <a:off x="10698480" y="256032"/>
            <a:ext cx="960120" cy="228600"/>
          </a:xfrm>
          <a:prstGeom prst="rect">
            <a:avLst/>
          </a:prstGeom>
          <a:noFill/>
        </p:spPr>
        <p:txBody>
          <a:bodyPr wrap="square" lIns="0" rIns="0" tIns="0" bIns="0" anchor="t">
            <a:spAutoFit/>
          </a:bodyPr>
          <a:lstStyle/>
          <a:p>
            <a:pPr algn="r">
              <a:lnSpc>
                <a:spcPct val="105000"/>
              </a:lnSpc>
              <a:spcBef>
                <a:spcPts val="0"/>
              </a:spcBef>
              <a:spcAft>
                <a:spcPts val="0"/>
              </a:spcAft>
            </a:pPr>
            <a:r>
              <a:rPr sz="900" b="1" i="0">
                <a:solidFill>
                  <a:srgbClr val="C83F0B"/>
                </a:solidFill>
                <a:latin typeface="Menlo"/>
              </a:rPr>
              <a:t>10 MIN</a:t>
            </a:r>
          </a:p>
        </p:txBody>
      </p:sp>
      <p:sp>
        <p:nvSpPr>
          <p:cNvPr id="5" name="TextBox 4"/>
          <p:cNvSpPr txBox="1"/>
          <p:nvPr/>
        </p:nvSpPr>
        <p:spPr>
          <a:xfrm>
            <a:off x="594360" y="841248"/>
            <a:ext cx="6858000" cy="685800"/>
          </a:xfrm>
          <a:prstGeom prst="rect">
            <a:avLst/>
          </a:prstGeom>
          <a:noFill/>
        </p:spPr>
        <p:txBody>
          <a:bodyPr wrap="square" lIns="0" rIns="0" tIns="0" bIns="0" anchor="t">
            <a:spAutoFit/>
          </a:bodyPr>
          <a:lstStyle/>
          <a:p>
            <a:pPr algn="l">
              <a:lnSpc>
                <a:spcPct val="95000"/>
              </a:lnSpc>
              <a:spcBef>
                <a:spcPts val="0"/>
              </a:spcBef>
              <a:spcAft>
                <a:spcPts val="0"/>
              </a:spcAft>
            </a:pPr>
            <a:r>
              <a:rPr sz="3800" b="1" i="0">
                <a:solidFill>
                  <a:srgbClr val="111315"/>
                </a:solidFill>
                <a:latin typeface="Avenir Next"/>
              </a:rPr>
              <a:t>Local. Routed. Mostly quiet.</a:t>
            </a:r>
          </a:p>
        </p:txBody>
      </p:sp>
      <p:sp>
        <p:nvSpPr>
          <p:cNvPr id="6" name="Rounded Rectangle 5"/>
          <p:cNvSpPr/>
          <p:nvPr/>
        </p:nvSpPr>
        <p:spPr>
          <a:xfrm>
            <a:off x="621792" y="1847088"/>
            <a:ext cx="3246120" cy="1993392"/>
          </a:xfrm>
          <a:prstGeom prst="roundRect">
            <a:avLst>
              <a:gd name="adj" fmla="val 8000"/>
            </a:avLst>
          </a:prstGeom>
          <a:solidFill>
            <a:srgbClr val="111315"/>
          </a:solidFill>
          <a:ln>
            <a:solidFill>
              <a:srgbClr val="11131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96112" y="2057400"/>
            <a:ext cx="2011680" cy="822960"/>
          </a:xfrm>
          <a:prstGeom prst="rect">
            <a:avLst/>
          </a:prstGeom>
          <a:noFill/>
        </p:spPr>
        <p:txBody>
          <a:bodyPr wrap="square" lIns="0" rIns="0" tIns="0" bIns="0" anchor="t">
            <a:spAutoFit/>
          </a:bodyPr>
          <a:lstStyle/>
          <a:p>
            <a:pPr algn="l">
              <a:lnSpc>
                <a:spcPct val="95000"/>
              </a:lnSpc>
              <a:spcBef>
                <a:spcPts val="0"/>
              </a:spcBef>
              <a:spcAft>
                <a:spcPts val="0"/>
              </a:spcAft>
            </a:pPr>
            <a:r>
              <a:rPr sz="5800" b="1" i="0">
                <a:solidFill>
                  <a:srgbClr val="FF5A1F"/>
                </a:solidFill>
                <a:latin typeface="Avenir Next"/>
              </a:rPr>
              <a:t>49</a:t>
            </a:r>
          </a:p>
        </p:txBody>
      </p:sp>
      <p:sp>
        <p:nvSpPr>
          <p:cNvPr id="8" name="TextBox 7"/>
          <p:cNvSpPr txBox="1"/>
          <p:nvPr/>
        </p:nvSpPr>
        <p:spPr>
          <a:xfrm>
            <a:off x="914400" y="3127248"/>
            <a:ext cx="2423160" cy="320040"/>
          </a:xfrm>
          <a:prstGeom prst="rect">
            <a:avLst/>
          </a:prstGeom>
          <a:noFill/>
        </p:spPr>
        <p:txBody>
          <a:bodyPr wrap="square" lIns="0" rIns="0" tIns="0" bIns="0" anchor="t">
            <a:spAutoFit/>
          </a:bodyPr>
          <a:lstStyle/>
          <a:p>
            <a:pPr algn="l">
              <a:lnSpc>
                <a:spcPct val="105000"/>
              </a:lnSpc>
              <a:spcBef>
                <a:spcPts val="0"/>
              </a:spcBef>
              <a:spcAft>
                <a:spcPts val="0"/>
              </a:spcAft>
            </a:pPr>
            <a:r>
              <a:rPr sz="1500" b="1" i="0">
                <a:solidFill>
                  <a:srgbClr val="F1EEE7"/>
                </a:solidFill>
                <a:latin typeface="Avenir Next"/>
              </a:rPr>
              <a:t>active scheduled tasks</a:t>
            </a:r>
          </a:p>
        </p:txBody>
      </p:sp>
      <p:sp>
        <p:nvSpPr>
          <p:cNvPr id="9" name="Rounded Rectangle 8"/>
          <p:cNvSpPr/>
          <p:nvPr/>
        </p:nvSpPr>
        <p:spPr>
          <a:xfrm>
            <a:off x="4096512" y="1847088"/>
            <a:ext cx="2267712" cy="3401568"/>
          </a:xfrm>
          <a:prstGeom prst="roundRect">
            <a:avLst>
              <a:gd name="adj" fmla="val 8000"/>
            </a:avLst>
          </a:prstGeom>
          <a:solidFill>
            <a:srgbClr val="D8D4CC"/>
          </a:solidFill>
          <a:ln>
            <a:solidFill>
              <a:srgbClr val="D8D4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4370832" y="2103120"/>
            <a:ext cx="1508760" cy="731520"/>
          </a:xfrm>
          <a:prstGeom prst="rect">
            <a:avLst/>
          </a:prstGeom>
          <a:noFill/>
        </p:spPr>
        <p:txBody>
          <a:bodyPr wrap="square" lIns="0" rIns="0" tIns="0" bIns="0" anchor="t">
            <a:spAutoFit/>
          </a:bodyPr>
          <a:lstStyle/>
          <a:p>
            <a:pPr algn="l">
              <a:lnSpc>
                <a:spcPct val="95000"/>
              </a:lnSpc>
              <a:spcBef>
                <a:spcPts val="0"/>
              </a:spcBef>
              <a:spcAft>
                <a:spcPts val="0"/>
              </a:spcAft>
            </a:pPr>
            <a:r>
              <a:rPr sz="4300" b="1" i="0">
                <a:solidFill>
                  <a:srgbClr val="111315"/>
                </a:solidFill>
                <a:latin typeface="Avenir Next"/>
              </a:rPr>
              <a:t>117</a:t>
            </a:r>
          </a:p>
        </p:txBody>
      </p:sp>
      <p:sp>
        <p:nvSpPr>
          <p:cNvPr id="11" name="TextBox 10"/>
          <p:cNvSpPr txBox="1"/>
          <p:nvPr/>
        </p:nvSpPr>
        <p:spPr>
          <a:xfrm>
            <a:off x="4389120" y="2926080"/>
            <a:ext cx="1417320" cy="502920"/>
          </a:xfrm>
          <a:prstGeom prst="rect">
            <a:avLst/>
          </a:prstGeom>
          <a:noFill/>
        </p:spPr>
        <p:txBody>
          <a:bodyPr wrap="square" lIns="0" rIns="0" tIns="0" bIns="0" anchor="t">
            <a:spAutoFit/>
          </a:bodyPr>
          <a:lstStyle/>
          <a:p>
            <a:pPr algn="l">
              <a:lnSpc>
                <a:spcPct val="105000"/>
              </a:lnSpc>
              <a:spcBef>
                <a:spcPts val="0"/>
              </a:spcBef>
              <a:spcAft>
                <a:spcPts val="0"/>
              </a:spcAft>
            </a:pPr>
            <a:r>
              <a:rPr sz="1500" b="1" i="0">
                <a:solidFill>
                  <a:srgbClr val="111315"/>
                </a:solidFill>
                <a:latin typeface="Avenir Next"/>
              </a:rPr>
              <a:t>installed skills</a:t>
            </a:r>
          </a:p>
        </p:txBody>
      </p:sp>
      <p:sp>
        <p:nvSpPr>
          <p:cNvPr id="12" name="TextBox 11"/>
          <p:cNvSpPr txBox="1"/>
          <p:nvPr/>
        </p:nvSpPr>
        <p:spPr>
          <a:xfrm>
            <a:off x="4389120" y="3822191"/>
            <a:ext cx="1490472" cy="868680"/>
          </a:xfrm>
          <a:prstGeom prst="rect">
            <a:avLst/>
          </a:prstGeom>
          <a:noFill/>
        </p:spPr>
        <p:txBody>
          <a:bodyPr wrap="square" lIns="0" rIns="0" tIns="0" bIns="0" anchor="t">
            <a:spAutoFit/>
          </a:bodyPr>
          <a:lstStyle/>
          <a:p>
            <a:pPr algn="l">
              <a:lnSpc>
                <a:spcPct val="105000"/>
              </a:lnSpc>
              <a:spcBef>
                <a:spcPts val="0"/>
              </a:spcBef>
              <a:spcAft>
                <a:spcPts val="0"/>
              </a:spcAft>
            </a:pPr>
            <a:r>
              <a:rPr sz="1200" b="0" i="0">
                <a:solidFill>
                  <a:srgbClr val="4D5256"/>
                </a:solidFill>
                <a:latin typeface="Avenir Next"/>
              </a:rPr>
              <a:t>Reusable procedures for research, publishing, operations, documents, and maintenance.</a:t>
            </a:r>
          </a:p>
        </p:txBody>
      </p:sp>
      <p:sp>
        <p:nvSpPr>
          <p:cNvPr id="13" name="Rounded Rectangle 12"/>
          <p:cNvSpPr/>
          <p:nvPr/>
        </p:nvSpPr>
        <p:spPr>
          <a:xfrm>
            <a:off x="6583680" y="1325880"/>
            <a:ext cx="4983480" cy="4434840"/>
          </a:xfrm>
          <a:prstGeom prst="roundRect">
            <a:avLst>
              <a:gd name="adj" fmla="val 8000"/>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931152" y="1645920"/>
            <a:ext cx="1645920" cy="256032"/>
          </a:xfrm>
          <a:prstGeom prst="rect">
            <a:avLst/>
          </a:prstGeom>
          <a:noFill/>
        </p:spPr>
        <p:txBody>
          <a:bodyPr wrap="square" lIns="0" rIns="0" tIns="0" bIns="0" anchor="t">
            <a:spAutoFit/>
          </a:bodyPr>
          <a:lstStyle/>
          <a:p>
            <a:pPr algn="l">
              <a:lnSpc>
                <a:spcPct val="105000"/>
              </a:lnSpc>
              <a:spcBef>
                <a:spcPts val="0"/>
              </a:spcBef>
              <a:spcAft>
                <a:spcPts val="0"/>
              </a:spcAft>
            </a:pPr>
            <a:r>
              <a:rPr sz="1500" b="1" i="0">
                <a:solidFill>
                  <a:srgbClr val="111315"/>
                </a:solidFill>
                <a:latin typeface="Avenir Next"/>
              </a:rPr>
              <a:t>Mac</a:t>
            </a:r>
          </a:p>
        </p:txBody>
      </p:sp>
      <p:sp>
        <p:nvSpPr>
          <p:cNvPr id="15" name="TextBox 14"/>
          <p:cNvSpPr txBox="1"/>
          <p:nvPr/>
        </p:nvSpPr>
        <p:spPr>
          <a:xfrm>
            <a:off x="8732520" y="1655064"/>
            <a:ext cx="2194560" cy="228600"/>
          </a:xfrm>
          <a:prstGeom prst="rect">
            <a:avLst/>
          </a:prstGeom>
          <a:noFill/>
        </p:spPr>
        <p:txBody>
          <a:bodyPr wrap="square" lIns="0" rIns="0" tIns="0" bIns="0" anchor="t">
            <a:spAutoFit/>
          </a:bodyPr>
          <a:lstStyle/>
          <a:p>
            <a:pPr algn="l">
              <a:lnSpc>
                <a:spcPct val="105000"/>
              </a:lnSpc>
              <a:spcBef>
                <a:spcPts val="0"/>
              </a:spcBef>
              <a:spcAft>
                <a:spcPts val="0"/>
              </a:spcAft>
            </a:pPr>
            <a:r>
              <a:rPr sz="1200" b="0" i="0">
                <a:solidFill>
                  <a:srgbClr val="50575E"/>
                </a:solidFill>
                <a:latin typeface="Avenir Next"/>
              </a:rPr>
              <a:t>local execution</a:t>
            </a:r>
          </a:p>
        </p:txBody>
      </p:sp>
      <p:cxnSp>
        <p:nvCxnSpPr>
          <p:cNvPr id="16" name="Connector 15"/>
          <p:cNvCxnSpPr/>
          <p:nvPr/>
        </p:nvCxnSpPr>
        <p:spPr>
          <a:xfrm>
            <a:off x="6903720" y="2121408"/>
            <a:ext cx="4297680" cy="0"/>
          </a:xfrm>
          <a:prstGeom prst="line">
            <a:avLst/>
          </a:prstGeom>
          <a:ln w="10160">
            <a:solidFill>
              <a:srgbClr val="D5D2CC"/>
            </a:solidFill>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6931152" y="2395728"/>
            <a:ext cx="1645920" cy="256032"/>
          </a:xfrm>
          <a:prstGeom prst="rect">
            <a:avLst/>
          </a:prstGeom>
          <a:noFill/>
        </p:spPr>
        <p:txBody>
          <a:bodyPr wrap="square" lIns="0" rIns="0" tIns="0" bIns="0" anchor="t">
            <a:spAutoFit/>
          </a:bodyPr>
          <a:lstStyle/>
          <a:p>
            <a:pPr algn="l">
              <a:lnSpc>
                <a:spcPct val="105000"/>
              </a:lnSpc>
              <a:spcBef>
                <a:spcPts val="0"/>
              </a:spcBef>
              <a:spcAft>
                <a:spcPts val="0"/>
              </a:spcAft>
            </a:pPr>
            <a:r>
              <a:rPr sz="1500" b="1" i="0">
                <a:solidFill>
                  <a:srgbClr val="111315"/>
                </a:solidFill>
                <a:latin typeface="Avenir Next"/>
              </a:rPr>
              <a:t>Gateway</a:t>
            </a:r>
          </a:p>
        </p:txBody>
      </p:sp>
      <p:sp>
        <p:nvSpPr>
          <p:cNvPr id="18" name="TextBox 17"/>
          <p:cNvSpPr txBox="1"/>
          <p:nvPr/>
        </p:nvSpPr>
        <p:spPr>
          <a:xfrm>
            <a:off x="8732520" y="2404872"/>
            <a:ext cx="2194560" cy="228600"/>
          </a:xfrm>
          <a:prstGeom prst="rect">
            <a:avLst/>
          </a:prstGeom>
          <a:noFill/>
        </p:spPr>
        <p:txBody>
          <a:bodyPr wrap="square" lIns="0" rIns="0" tIns="0" bIns="0" anchor="t">
            <a:spAutoFit/>
          </a:bodyPr>
          <a:lstStyle/>
          <a:p>
            <a:pPr algn="l">
              <a:lnSpc>
                <a:spcPct val="105000"/>
              </a:lnSpc>
              <a:spcBef>
                <a:spcPts val="0"/>
              </a:spcBef>
              <a:spcAft>
                <a:spcPts val="0"/>
              </a:spcAft>
            </a:pPr>
            <a:r>
              <a:rPr sz="1200" b="0" i="0">
                <a:solidFill>
                  <a:srgbClr val="50575E"/>
                </a:solidFill>
                <a:latin typeface="Avenir Next"/>
              </a:rPr>
              <a:t>always running</a:t>
            </a:r>
          </a:p>
        </p:txBody>
      </p:sp>
      <p:cxnSp>
        <p:nvCxnSpPr>
          <p:cNvPr id="19" name="Connector 18"/>
          <p:cNvCxnSpPr/>
          <p:nvPr/>
        </p:nvCxnSpPr>
        <p:spPr>
          <a:xfrm>
            <a:off x="6903720" y="2871216"/>
            <a:ext cx="4297680" cy="0"/>
          </a:xfrm>
          <a:prstGeom prst="line">
            <a:avLst/>
          </a:prstGeom>
          <a:ln w="10160">
            <a:solidFill>
              <a:srgbClr val="D5D2CC"/>
            </a:solidFill>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6931152" y="3145536"/>
            <a:ext cx="1645920" cy="256032"/>
          </a:xfrm>
          <a:prstGeom prst="rect">
            <a:avLst/>
          </a:prstGeom>
          <a:noFill/>
        </p:spPr>
        <p:txBody>
          <a:bodyPr wrap="square" lIns="0" rIns="0" tIns="0" bIns="0" anchor="t">
            <a:spAutoFit/>
          </a:bodyPr>
          <a:lstStyle/>
          <a:p>
            <a:pPr algn="l">
              <a:lnSpc>
                <a:spcPct val="105000"/>
              </a:lnSpc>
              <a:spcBef>
                <a:spcPts val="0"/>
              </a:spcBef>
              <a:spcAft>
                <a:spcPts val="0"/>
              </a:spcAft>
            </a:pPr>
            <a:r>
              <a:rPr sz="1500" b="1" i="0">
                <a:solidFill>
                  <a:srgbClr val="111315"/>
                </a:solidFill>
                <a:latin typeface="Avenir Next"/>
              </a:rPr>
              <a:t>Telegram</a:t>
            </a:r>
          </a:p>
        </p:txBody>
      </p:sp>
      <p:sp>
        <p:nvSpPr>
          <p:cNvPr id="21" name="TextBox 20"/>
          <p:cNvSpPr txBox="1"/>
          <p:nvPr/>
        </p:nvSpPr>
        <p:spPr>
          <a:xfrm>
            <a:off x="8732520" y="3154679"/>
            <a:ext cx="2194560" cy="228600"/>
          </a:xfrm>
          <a:prstGeom prst="rect">
            <a:avLst/>
          </a:prstGeom>
          <a:noFill/>
        </p:spPr>
        <p:txBody>
          <a:bodyPr wrap="square" lIns="0" rIns="0" tIns="0" bIns="0" anchor="t">
            <a:spAutoFit/>
          </a:bodyPr>
          <a:lstStyle/>
          <a:p>
            <a:pPr algn="l">
              <a:lnSpc>
                <a:spcPct val="105000"/>
              </a:lnSpc>
              <a:spcBef>
                <a:spcPts val="0"/>
              </a:spcBef>
              <a:spcAft>
                <a:spcPts val="0"/>
              </a:spcAft>
            </a:pPr>
            <a:r>
              <a:rPr sz="1200" b="0" i="0">
                <a:solidFill>
                  <a:srgbClr val="50575E"/>
                </a:solidFill>
                <a:latin typeface="Avenir Next"/>
              </a:rPr>
              <a:t>mobile surface</a:t>
            </a:r>
          </a:p>
        </p:txBody>
      </p:sp>
      <p:cxnSp>
        <p:nvCxnSpPr>
          <p:cNvPr id="22" name="Connector 21"/>
          <p:cNvCxnSpPr/>
          <p:nvPr/>
        </p:nvCxnSpPr>
        <p:spPr>
          <a:xfrm>
            <a:off x="6903720" y="3621024"/>
            <a:ext cx="4297680" cy="0"/>
          </a:xfrm>
          <a:prstGeom prst="line">
            <a:avLst/>
          </a:prstGeom>
          <a:ln w="10160">
            <a:solidFill>
              <a:srgbClr val="D5D2CC"/>
            </a:solidFill>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6931152" y="3895344"/>
            <a:ext cx="1645920" cy="256032"/>
          </a:xfrm>
          <a:prstGeom prst="rect">
            <a:avLst/>
          </a:prstGeom>
          <a:noFill/>
        </p:spPr>
        <p:txBody>
          <a:bodyPr wrap="square" lIns="0" rIns="0" tIns="0" bIns="0" anchor="t">
            <a:spAutoFit/>
          </a:bodyPr>
          <a:lstStyle/>
          <a:p>
            <a:pPr algn="l">
              <a:lnSpc>
                <a:spcPct val="105000"/>
              </a:lnSpc>
              <a:spcBef>
                <a:spcPts val="0"/>
              </a:spcBef>
              <a:spcAft>
                <a:spcPts val="0"/>
              </a:spcAft>
            </a:pPr>
            <a:r>
              <a:rPr sz="1500" b="1" i="0">
                <a:solidFill>
                  <a:srgbClr val="111315"/>
                </a:solidFill>
                <a:latin typeface="Avenir Next"/>
              </a:rPr>
              <a:t>GPT-5.6</a:t>
            </a:r>
          </a:p>
        </p:txBody>
      </p:sp>
      <p:sp>
        <p:nvSpPr>
          <p:cNvPr id="24" name="TextBox 23"/>
          <p:cNvSpPr txBox="1"/>
          <p:nvPr/>
        </p:nvSpPr>
        <p:spPr>
          <a:xfrm>
            <a:off x="8732520" y="3904487"/>
            <a:ext cx="2194560" cy="228600"/>
          </a:xfrm>
          <a:prstGeom prst="rect">
            <a:avLst/>
          </a:prstGeom>
          <a:noFill/>
        </p:spPr>
        <p:txBody>
          <a:bodyPr wrap="square" lIns="0" rIns="0" tIns="0" bIns="0" anchor="t">
            <a:spAutoFit/>
          </a:bodyPr>
          <a:lstStyle/>
          <a:p>
            <a:pPr algn="l">
              <a:lnSpc>
                <a:spcPct val="105000"/>
              </a:lnSpc>
              <a:spcBef>
                <a:spcPts val="0"/>
              </a:spcBef>
              <a:spcAft>
                <a:spcPts val="0"/>
              </a:spcAft>
            </a:pPr>
            <a:r>
              <a:rPr sz="1200" b="0" i="0">
                <a:solidFill>
                  <a:srgbClr val="50575E"/>
                </a:solidFill>
                <a:latin typeface="Avenir Next"/>
              </a:rPr>
              <a:t>primary conversation</a:t>
            </a:r>
          </a:p>
        </p:txBody>
      </p:sp>
      <p:cxnSp>
        <p:nvCxnSpPr>
          <p:cNvPr id="25" name="Connector 24"/>
          <p:cNvCxnSpPr/>
          <p:nvPr/>
        </p:nvCxnSpPr>
        <p:spPr>
          <a:xfrm>
            <a:off x="6903720" y="4370831"/>
            <a:ext cx="4297680" cy="0"/>
          </a:xfrm>
          <a:prstGeom prst="line">
            <a:avLst/>
          </a:prstGeom>
          <a:ln w="10160">
            <a:solidFill>
              <a:srgbClr val="D5D2CC"/>
            </a:solidFill>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6931152" y="4645152"/>
            <a:ext cx="1645920" cy="256032"/>
          </a:xfrm>
          <a:prstGeom prst="rect">
            <a:avLst/>
          </a:prstGeom>
          <a:noFill/>
        </p:spPr>
        <p:txBody>
          <a:bodyPr wrap="square" lIns="0" rIns="0" tIns="0" bIns="0" anchor="t">
            <a:spAutoFit/>
          </a:bodyPr>
          <a:lstStyle/>
          <a:p>
            <a:pPr algn="l">
              <a:lnSpc>
                <a:spcPct val="105000"/>
              </a:lnSpc>
              <a:spcBef>
                <a:spcPts val="0"/>
              </a:spcBef>
              <a:spcAft>
                <a:spcPts val="0"/>
              </a:spcAft>
            </a:pPr>
            <a:r>
              <a:rPr sz="1500" b="1" i="0">
                <a:solidFill>
                  <a:srgbClr val="111315"/>
                </a:solidFill>
                <a:latin typeface="Avenir Next"/>
              </a:rPr>
              <a:t>Other models</a:t>
            </a:r>
          </a:p>
        </p:txBody>
      </p:sp>
      <p:sp>
        <p:nvSpPr>
          <p:cNvPr id="27" name="TextBox 26"/>
          <p:cNvSpPr txBox="1"/>
          <p:nvPr/>
        </p:nvSpPr>
        <p:spPr>
          <a:xfrm>
            <a:off x="8732520" y="4654296"/>
            <a:ext cx="2194560" cy="228600"/>
          </a:xfrm>
          <a:prstGeom prst="rect">
            <a:avLst/>
          </a:prstGeom>
          <a:noFill/>
        </p:spPr>
        <p:txBody>
          <a:bodyPr wrap="square" lIns="0" rIns="0" tIns="0" bIns="0" anchor="t">
            <a:spAutoFit/>
          </a:bodyPr>
          <a:lstStyle/>
          <a:p>
            <a:pPr algn="l">
              <a:lnSpc>
                <a:spcPct val="105000"/>
              </a:lnSpc>
              <a:spcBef>
                <a:spcPts val="0"/>
              </a:spcBef>
              <a:spcAft>
                <a:spcPts val="0"/>
              </a:spcAft>
            </a:pPr>
            <a:r>
              <a:rPr sz="1200" b="0" i="0">
                <a:solidFill>
                  <a:srgbClr val="50575E"/>
                </a:solidFill>
                <a:latin typeface="Avenir Next"/>
              </a:rPr>
              <a:t>task-fit routing</a:t>
            </a:r>
          </a:p>
        </p:txBody>
      </p:sp>
      <p:sp>
        <p:nvSpPr>
          <p:cNvPr id="28" name="TextBox 27"/>
          <p:cNvSpPr txBox="1"/>
          <p:nvPr/>
        </p:nvSpPr>
        <p:spPr>
          <a:xfrm>
            <a:off x="658368" y="5989320"/>
            <a:ext cx="7772400" cy="320040"/>
          </a:xfrm>
          <a:prstGeom prst="rect">
            <a:avLst/>
          </a:prstGeom>
          <a:noFill/>
        </p:spPr>
        <p:txBody>
          <a:bodyPr wrap="square" lIns="0" rIns="0" tIns="0" bIns="0" anchor="t">
            <a:spAutoFit/>
          </a:bodyPr>
          <a:lstStyle/>
          <a:p>
            <a:pPr algn="l">
              <a:lnSpc>
                <a:spcPct val="105000"/>
              </a:lnSpc>
              <a:spcBef>
                <a:spcPts val="0"/>
              </a:spcBef>
              <a:spcAft>
                <a:spcPts val="0"/>
              </a:spcAft>
            </a:pPr>
            <a:r>
              <a:rPr sz="1800" b="1" i="0">
                <a:solidFill>
                  <a:srgbClr val="111315"/>
                </a:solidFill>
                <a:latin typeface="Avenir Next"/>
              </a:rPr>
              <a:t>The count is not the accomplishment. The filtering is.</a:t>
            </a:r>
          </a:p>
        </p:txBody>
      </p:sp>
      <p:sp>
        <p:nvSpPr>
          <p:cNvPr id="29" name="TextBox 28"/>
          <p:cNvSpPr txBox="1"/>
          <p:nvPr/>
        </p:nvSpPr>
        <p:spPr>
          <a:xfrm>
            <a:off x="11292840" y="6473952"/>
            <a:ext cx="365760" cy="164592"/>
          </a:xfrm>
          <a:prstGeom prst="rect">
            <a:avLst/>
          </a:prstGeom>
          <a:noFill/>
        </p:spPr>
        <p:txBody>
          <a:bodyPr wrap="square" lIns="0" rIns="0" tIns="0" bIns="0" anchor="t">
            <a:spAutoFit/>
          </a:bodyPr>
          <a:lstStyle/>
          <a:p>
            <a:pPr algn="r">
              <a:lnSpc>
                <a:spcPct val="105000"/>
              </a:lnSpc>
              <a:spcBef>
                <a:spcPts val="0"/>
              </a:spcBef>
              <a:spcAft>
                <a:spcPts val="0"/>
              </a:spcAft>
            </a:pPr>
            <a:r>
              <a:rPr sz="800" b="0" i="0">
                <a:solidFill>
                  <a:srgbClr val="62676C"/>
                </a:solidFill>
                <a:latin typeface="Menlo"/>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11315"/>
          </a:solidFill>
          <a:ln>
            <a:solidFill>
              <a:srgbClr val="11131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05_pipeline_0_0_133_75_70.jpg"/>
          <p:cNvPicPr>
            <a:picLocks noChangeAspect="1"/>
          </p:cNvPicPr>
          <p:nvPr/>
        </p:nvPicPr>
        <p:blipFill>
          <a:blip r:embed="rId2"/>
          <a:stretch>
            <a:fillRect/>
          </a:stretch>
        </p:blipFill>
        <p:spPr>
          <a:xfrm>
            <a:off x="0" y="0"/>
            <a:ext cx="12191695" cy="6858000"/>
          </a:xfrm>
          <a:prstGeom prst="rect">
            <a:avLst/>
          </a:prstGeom>
        </p:spPr>
      </p:pic>
      <p:sp>
        <p:nvSpPr>
          <p:cNvPr id="4" name="TextBox 3"/>
          <p:cNvSpPr txBox="1"/>
          <p:nvPr/>
        </p:nvSpPr>
        <p:spPr>
          <a:xfrm>
            <a:off x="502920" y="256032"/>
            <a:ext cx="5029200" cy="228600"/>
          </a:xfrm>
          <a:prstGeom prst="rect">
            <a:avLst/>
          </a:prstGeom>
          <a:noFill/>
        </p:spPr>
        <p:txBody>
          <a:bodyPr wrap="square" lIns="0" rIns="0" tIns="0" bIns="0" anchor="t">
            <a:spAutoFit/>
          </a:bodyPr>
          <a:lstStyle/>
          <a:p>
            <a:pPr algn="l">
              <a:lnSpc>
                <a:spcPct val="105000"/>
              </a:lnSpc>
              <a:spcBef>
                <a:spcPts val="0"/>
              </a:spcBef>
              <a:spcAft>
                <a:spcPts val="0"/>
              </a:spcAft>
            </a:pPr>
            <a:r>
              <a:rPr sz="900" b="1" i="0">
                <a:solidFill>
                  <a:srgbClr val="F1EEE7"/>
                </a:solidFill>
                <a:latin typeface="Menlo"/>
              </a:rPr>
              <a:t>THE RESEARCH SYSTEM</a:t>
            </a:r>
          </a:p>
        </p:txBody>
      </p:sp>
      <p:sp>
        <p:nvSpPr>
          <p:cNvPr id="5" name="TextBox 4"/>
          <p:cNvSpPr txBox="1"/>
          <p:nvPr/>
        </p:nvSpPr>
        <p:spPr>
          <a:xfrm>
            <a:off x="10698480" y="256032"/>
            <a:ext cx="960120" cy="228600"/>
          </a:xfrm>
          <a:prstGeom prst="rect">
            <a:avLst/>
          </a:prstGeom>
          <a:noFill/>
        </p:spPr>
        <p:txBody>
          <a:bodyPr wrap="square" lIns="0" rIns="0" tIns="0" bIns="0" anchor="t">
            <a:spAutoFit/>
          </a:bodyPr>
          <a:lstStyle/>
          <a:p>
            <a:pPr algn="r">
              <a:lnSpc>
                <a:spcPct val="105000"/>
              </a:lnSpc>
              <a:spcBef>
                <a:spcPts val="0"/>
              </a:spcBef>
              <a:spcAft>
                <a:spcPts val="0"/>
              </a:spcAft>
            </a:pPr>
            <a:r>
              <a:rPr sz="900" b="1" i="0">
                <a:solidFill>
                  <a:srgbClr val="FF5A1F"/>
                </a:solidFill>
                <a:latin typeface="Menlo"/>
              </a:rPr>
              <a:t>8 MIN</a:t>
            </a:r>
          </a:p>
        </p:txBody>
      </p:sp>
      <p:sp>
        <p:nvSpPr>
          <p:cNvPr id="6" name="TextBox 5"/>
          <p:cNvSpPr txBox="1"/>
          <p:nvPr/>
        </p:nvSpPr>
        <p:spPr>
          <a:xfrm>
            <a:off x="594360" y="822960"/>
            <a:ext cx="5486400" cy="594360"/>
          </a:xfrm>
          <a:prstGeom prst="rect">
            <a:avLst/>
          </a:prstGeom>
          <a:noFill/>
        </p:spPr>
        <p:txBody>
          <a:bodyPr wrap="square" lIns="0" rIns="0" tIns="0" bIns="0" anchor="t">
            <a:spAutoFit/>
          </a:bodyPr>
          <a:lstStyle/>
          <a:p>
            <a:pPr algn="l">
              <a:lnSpc>
                <a:spcPct val="105000"/>
              </a:lnSpc>
              <a:spcBef>
                <a:spcPts val="0"/>
              </a:spcBef>
              <a:spcAft>
                <a:spcPts val="0"/>
              </a:spcAft>
            </a:pPr>
            <a:r>
              <a:rPr sz="3600" b="1" i="0">
                <a:solidFill>
                  <a:srgbClr val="F1EEE7"/>
                </a:solidFill>
                <a:latin typeface="Avenir Next"/>
              </a:rPr>
              <a:t>Collection is not interruption.</a:t>
            </a:r>
          </a:p>
        </p:txBody>
      </p:sp>
      <p:sp>
        <p:nvSpPr>
          <p:cNvPr id="7" name="Rounded Rectangle 6"/>
          <p:cNvSpPr/>
          <p:nvPr/>
        </p:nvSpPr>
        <p:spPr>
          <a:xfrm>
            <a:off x="640080" y="5166360"/>
            <a:ext cx="2148840" cy="749808"/>
          </a:xfrm>
          <a:prstGeom prst="roundRect">
            <a:avLst>
              <a:gd name="adj" fmla="val 8000"/>
            </a:avLst>
          </a:prstGeom>
          <a:solidFill>
            <a:srgbClr val="111315"/>
          </a:solidFill>
          <a:ln>
            <a:solidFill>
              <a:srgbClr val="11131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41247" y="5367528"/>
            <a:ext cx="1737360" cy="201168"/>
          </a:xfrm>
          <a:prstGeom prst="rect">
            <a:avLst/>
          </a:prstGeom>
          <a:noFill/>
        </p:spPr>
        <p:txBody>
          <a:bodyPr wrap="square" lIns="0" rIns="0" tIns="0" bIns="0" anchor="t">
            <a:spAutoFit/>
          </a:bodyPr>
          <a:lstStyle/>
          <a:p>
            <a:pPr algn="ctr">
              <a:lnSpc>
                <a:spcPct val="105000"/>
              </a:lnSpc>
              <a:spcBef>
                <a:spcPts val="0"/>
              </a:spcBef>
              <a:spcAft>
                <a:spcPts val="0"/>
              </a:spcAft>
            </a:pPr>
            <a:r>
              <a:rPr sz="1000" b="1" i="0">
                <a:solidFill>
                  <a:srgbClr val="FF5A1F"/>
                </a:solidFill>
                <a:latin typeface="Menlo"/>
              </a:rPr>
              <a:t>DISCOVER</a:t>
            </a:r>
          </a:p>
        </p:txBody>
      </p:sp>
      <p:sp>
        <p:nvSpPr>
          <p:cNvPr id="9" name="Rounded Rectangle 8"/>
          <p:cNvSpPr/>
          <p:nvPr/>
        </p:nvSpPr>
        <p:spPr>
          <a:xfrm>
            <a:off x="3657600" y="5166360"/>
            <a:ext cx="2148840" cy="749808"/>
          </a:xfrm>
          <a:prstGeom prst="roundRect">
            <a:avLst>
              <a:gd name="adj" fmla="val 8000"/>
            </a:avLst>
          </a:prstGeom>
          <a:solidFill>
            <a:srgbClr val="111315"/>
          </a:solidFill>
          <a:ln>
            <a:solidFill>
              <a:srgbClr val="11131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3858768" y="5367528"/>
            <a:ext cx="1737360" cy="201168"/>
          </a:xfrm>
          <a:prstGeom prst="rect">
            <a:avLst/>
          </a:prstGeom>
          <a:noFill/>
        </p:spPr>
        <p:txBody>
          <a:bodyPr wrap="square" lIns="0" rIns="0" tIns="0" bIns="0" anchor="t">
            <a:spAutoFit/>
          </a:bodyPr>
          <a:lstStyle/>
          <a:p>
            <a:pPr algn="ctr">
              <a:lnSpc>
                <a:spcPct val="105000"/>
              </a:lnSpc>
              <a:spcBef>
                <a:spcPts val="0"/>
              </a:spcBef>
              <a:spcAft>
                <a:spcPts val="0"/>
              </a:spcAft>
            </a:pPr>
            <a:r>
              <a:rPr sz="1000" b="1" i="0">
                <a:solidFill>
                  <a:srgbClr val="FF5A1F"/>
                </a:solidFill>
                <a:latin typeface="Menlo"/>
              </a:rPr>
              <a:t>VERIFY</a:t>
            </a:r>
          </a:p>
        </p:txBody>
      </p:sp>
      <p:sp>
        <p:nvSpPr>
          <p:cNvPr id="11" name="Rounded Rectangle 10"/>
          <p:cNvSpPr/>
          <p:nvPr/>
        </p:nvSpPr>
        <p:spPr>
          <a:xfrm>
            <a:off x="6537960" y="5166360"/>
            <a:ext cx="2148840" cy="749808"/>
          </a:xfrm>
          <a:prstGeom prst="roundRect">
            <a:avLst>
              <a:gd name="adj" fmla="val 8000"/>
            </a:avLst>
          </a:prstGeom>
          <a:solidFill>
            <a:srgbClr val="111315"/>
          </a:solidFill>
          <a:ln>
            <a:solidFill>
              <a:srgbClr val="11131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739128" y="5367528"/>
            <a:ext cx="1737360" cy="201168"/>
          </a:xfrm>
          <a:prstGeom prst="rect">
            <a:avLst/>
          </a:prstGeom>
          <a:noFill/>
        </p:spPr>
        <p:txBody>
          <a:bodyPr wrap="square" lIns="0" rIns="0" tIns="0" bIns="0" anchor="t">
            <a:spAutoFit/>
          </a:bodyPr>
          <a:lstStyle/>
          <a:p>
            <a:pPr algn="ctr">
              <a:lnSpc>
                <a:spcPct val="105000"/>
              </a:lnSpc>
              <a:spcBef>
                <a:spcPts val="0"/>
              </a:spcBef>
              <a:spcAft>
                <a:spcPts val="0"/>
              </a:spcAft>
            </a:pPr>
            <a:r>
              <a:rPr sz="1000" b="1" i="0">
                <a:solidFill>
                  <a:srgbClr val="FF5A1F"/>
                </a:solidFill>
                <a:latin typeface="Menlo"/>
              </a:rPr>
              <a:t>FILTER</a:t>
            </a:r>
          </a:p>
        </p:txBody>
      </p:sp>
      <p:sp>
        <p:nvSpPr>
          <p:cNvPr id="13" name="Rounded Rectangle 12"/>
          <p:cNvSpPr/>
          <p:nvPr/>
        </p:nvSpPr>
        <p:spPr>
          <a:xfrm>
            <a:off x="9400032" y="5166360"/>
            <a:ext cx="2148840" cy="749808"/>
          </a:xfrm>
          <a:prstGeom prst="roundRect">
            <a:avLst>
              <a:gd name="adj" fmla="val 8000"/>
            </a:avLst>
          </a:prstGeom>
          <a:solidFill>
            <a:srgbClr val="111315"/>
          </a:solidFill>
          <a:ln>
            <a:solidFill>
              <a:srgbClr val="11131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9601200" y="5367528"/>
            <a:ext cx="1737360" cy="201168"/>
          </a:xfrm>
          <a:prstGeom prst="rect">
            <a:avLst/>
          </a:prstGeom>
          <a:noFill/>
        </p:spPr>
        <p:txBody>
          <a:bodyPr wrap="square" lIns="0" rIns="0" tIns="0" bIns="0" anchor="t">
            <a:spAutoFit/>
          </a:bodyPr>
          <a:lstStyle/>
          <a:p>
            <a:pPr algn="ctr">
              <a:lnSpc>
                <a:spcPct val="105000"/>
              </a:lnSpc>
              <a:spcBef>
                <a:spcPts val="0"/>
              </a:spcBef>
              <a:spcAft>
                <a:spcPts val="0"/>
              </a:spcAft>
            </a:pPr>
            <a:r>
              <a:rPr sz="1000" b="1" i="0">
                <a:solidFill>
                  <a:srgbClr val="FF5A1F"/>
                </a:solidFill>
                <a:latin typeface="Menlo"/>
              </a:rPr>
              <a:t>DELIVER</a:t>
            </a:r>
          </a:p>
        </p:txBody>
      </p:sp>
      <p:sp>
        <p:nvSpPr>
          <p:cNvPr id="15" name="TextBox 14"/>
          <p:cNvSpPr txBox="1"/>
          <p:nvPr/>
        </p:nvSpPr>
        <p:spPr>
          <a:xfrm>
            <a:off x="621792" y="6099048"/>
            <a:ext cx="2194560" cy="228600"/>
          </a:xfrm>
          <a:prstGeom prst="rect">
            <a:avLst/>
          </a:prstGeom>
          <a:noFill/>
        </p:spPr>
        <p:txBody>
          <a:bodyPr wrap="square" lIns="0" rIns="0" tIns="0" bIns="0" anchor="t">
            <a:spAutoFit/>
          </a:bodyPr>
          <a:lstStyle/>
          <a:p>
            <a:pPr algn="l">
              <a:lnSpc>
                <a:spcPct val="105000"/>
              </a:lnSpc>
              <a:spcBef>
                <a:spcPts val="0"/>
              </a:spcBef>
              <a:spcAft>
                <a:spcPts val="0"/>
              </a:spcAft>
            </a:pPr>
            <a:r>
              <a:rPr sz="1100" b="0" i="0">
                <a:solidFill>
                  <a:srgbClr val="A8ADB2"/>
                </a:solidFill>
                <a:latin typeface="Avenir Next"/>
              </a:rPr>
              <a:t>Many sources enter.</a:t>
            </a:r>
          </a:p>
        </p:txBody>
      </p:sp>
      <p:sp>
        <p:nvSpPr>
          <p:cNvPr id="16" name="TextBox 15"/>
          <p:cNvSpPr txBox="1"/>
          <p:nvPr/>
        </p:nvSpPr>
        <p:spPr>
          <a:xfrm>
            <a:off x="8732520" y="6099048"/>
            <a:ext cx="2788920" cy="228600"/>
          </a:xfrm>
          <a:prstGeom prst="rect">
            <a:avLst/>
          </a:prstGeom>
          <a:noFill/>
        </p:spPr>
        <p:txBody>
          <a:bodyPr wrap="square" lIns="0" rIns="0" tIns="0" bIns="0" anchor="t">
            <a:spAutoFit/>
          </a:bodyPr>
          <a:lstStyle/>
          <a:p>
            <a:pPr algn="r">
              <a:lnSpc>
                <a:spcPct val="105000"/>
              </a:lnSpc>
              <a:spcBef>
                <a:spcPts val="0"/>
              </a:spcBef>
              <a:spcAft>
                <a:spcPts val="0"/>
              </a:spcAft>
            </a:pPr>
            <a:r>
              <a:rPr sz="1100" b="1" i="0">
                <a:solidFill>
                  <a:srgbClr val="F1EEE7"/>
                </a:solidFill>
                <a:latin typeface="Avenir Next"/>
              </a:rPr>
              <a:t>At most three signals leave.</a:t>
            </a:r>
          </a:p>
        </p:txBody>
      </p:sp>
      <p:sp>
        <p:nvSpPr>
          <p:cNvPr id="17" name="TextBox 16"/>
          <p:cNvSpPr txBox="1"/>
          <p:nvPr/>
        </p:nvSpPr>
        <p:spPr>
          <a:xfrm>
            <a:off x="11292840" y="6473952"/>
            <a:ext cx="365760" cy="164592"/>
          </a:xfrm>
          <a:prstGeom prst="rect">
            <a:avLst/>
          </a:prstGeom>
          <a:noFill/>
        </p:spPr>
        <p:txBody>
          <a:bodyPr wrap="square" lIns="0" rIns="0" tIns="0" bIns="0" anchor="t">
            <a:spAutoFit/>
          </a:bodyPr>
          <a:lstStyle/>
          <a:p>
            <a:pPr algn="r">
              <a:lnSpc>
                <a:spcPct val="105000"/>
              </a:lnSpc>
              <a:spcBef>
                <a:spcPts val="0"/>
              </a:spcBef>
              <a:spcAft>
                <a:spcPts val="0"/>
              </a:spcAft>
            </a:pPr>
            <a:r>
              <a:rPr sz="800" b="0" i="0">
                <a:solidFill>
                  <a:srgbClr val="A8ADB2"/>
                </a:solidFill>
                <a:latin typeface="Menlo"/>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11315"/>
          </a:solidFill>
          <a:ln>
            <a:solidFill>
              <a:srgbClr val="11131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56032"/>
            <a:ext cx="5029200" cy="228600"/>
          </a:xfrm>
          <a:prstGeom prst="rect">
            <a:avLst/>
          </a:prstGeom>
          <a:noFill/>
        </p:spPr>
        <p:txBody>
          <a:bodyPr wrap="square" lIns="0" rIns="0" tIns="0" bIns="0" anchor="t">
            <a:spAutoFit/>
          </a:bodyPr>
          <a:lstStyle/>
          <a:p>
            <a:pPr algn="l">
              <a:lnSpc>
                <a:spcPct val="105000"/>
              </a:lnSpc>
              <a:spcBef>
                <a:spcPts val="0"/>
              </a:spcBef>
              <a:spcAft>
                <a:spcPts val="0"/>
              </a:spcAft>
            </a:pPr>
            <a:r>
              <a:rPr sz="900" b="1" i="0">
                <a:solidFill>
                  <a:srgbClr val="F1EEE7"/>
                </a:solidFill>
                <a:latin typeface="Menlo"/>
              </a:rPr>
              <a:t>LOOP ANATOMY</a:t>
            </a:r>
          </a:p>
        </p:txBody>
      </p:sp>
      <p:sp>
        <p:nvSpPr>
          <p:cNvPr id="4" name="TextBox 3"/>
          <p:cNvSpPr txBox="1"/>
          <p:nvPr/>
        </p:nvSpPr>
        <p:spPr>
          <a:xfrm>
            <a:off x="10698480" y="256032"/>
            <a:ext cx="960120" cy="228600"/>
          </a:xfrm>
          <a:prstGeom prst="rect">
            <a:avLst/>
          </a:prstGeom>
          <a:noFill/>
        </p:spPr>
        <p:txBody>
          <a:bodyPr wrap="square" lIns="0" rIns="0" tIns="0" bIns="0" anchor="t">
            <a:spAutoFit/>
          </a:bodyPr>
          <a:lstStyle/>
          <a:p>
            <a:pPr algn="r">
              <a:lnSpc>
                <a:spcPct val="105000"/>
              </a:lnSpc>
              <a:spcBef>
                <a:spcPts val="0"/>
              </a:spcBef>
              <a:spcAft>
                <a:spcPts val="0"/>
              </a:spcAft>
            </a:pPr>
            <a:r>
              <a:rPr sz="900" b="1" i="0">
                <a:solidFill>
                  <a:srgbClr val="FF5A1F"/>
                </a:solidFill>
                <a:latin typeface="Menlo"/>
              </a:rPr>
              <a:t>10 MIN</a:t>
            </a:r>
          </a:p>
        </p:txBody>
      </p:sp>
      <p:sp>
        <p:nvSpPr>
          <p:cNvPr id="5" name="TextBox 4"/>
          <p:cNvSpPr txBox="1"/>
          <p:nvPr/>
        </p:nvSpPr>
        <p:spPr>
          <a:xfrm>
            <a:off x="566928" y="749808"/>
            <a:ext cx="7955279" cy="685800"/>
          </a:xfrm>
          <a:prstGeom prst="rect">
            <a:avLst/>
          </a:prstGeom>
          <a:noFill/>
        </p:spPr>
        <p:txBody>
          <a:bodyPr wrap="square" lIns="0" rIns="0" tIns="0" bIns="0" anchor="t">
            <a:spAutoFit/>
          </a:bodyPr>
          <a:lstStyle/>
          <a:p>
            <a:pPr algn="l">
              <a:lnSpc>
                <a:spcPct val="105000"/>
              </a:lnSpc>
              <a:spcBef>
                <a:spcPts val="0"/>
              </a:spcBef>
              <a:spcAft>
                <a:spcPts val="0"/>
              </a:spcAft>
            </a:pPr>
            <a:r>
              <a:rPr sz="3600" b="1" i="0">
                <a:solidFill>
                  <a:srgbClr val="F1EEE7"/>
                </a:solidFill>
                <a:latin typeface="Avenir Next"/>
              </a:rPr>
              <a:t>A good loop is a small operating policy.</a:t>
            </a:r>
          </a:p>
        </p:txBody>
      </p:sp>
      <p:sp>
        <p:nvSpPr>
          <p:cNvPr id="6" name="Rounded Rectangle 5"/>
          <p:cNvSpPr/>
          <p:nvPr/>
        </p:nvSpPr>
        <p:spPr>
          <a:xfrm>
            <a:off x="4553712" y="2395728"/>
            <a:ext cx="3063240" cy="1417320"/>
          </a:xfrm>
          <a:prstGeom prst="roundRect">
            <a:avLst>
              <a:gd name="adj" fmla="val 8000"/>
            </a:avLst>
          </a:prstGeom>
          <a:solidFill>
            <a:srgbClr val="FF5A1F"/>
          </a:solidFill>
          <a:ln>
            <a:solidFill>
              <a:srgbClr val="FF5A1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965192" y="2724912"/>
            <a:ext cx="2240280" cy="320040"/>
          </a:xfrm>
          <a:prstGeom prst="rect">
            <a:avLst/>
          </a:prstGeom>
          <a:noFill/>
        </p:spPr>
        <p:txBody>
          <a:bodyPr wrap="square" lIns="0" rIns="0" tIns="0" bIns="0" anchor="t">
            <a:spAutoFit/>
          </a:bodyPr>
          <a:lstStyle/>
          <a:p>
            <a:pPr algn="ctr">
              <a:lnSpc>
                <a:spcPct val="105000"/>
              </a:lnSpc>
              <a:spcBef>
                <a:spcPts val="0"/>
              </a:spcBef>
              <a:spcAft>
                <a:spcPts val="0"/>
              </a:spcAft>
            </a:pPr>
            <a:r>
              <a:rPr sz="2000" b="1" i="0">
                <a:solidFill>
                  <a:srgbClr val="111315"/>
                </a:solidFill>
                <a:latin typeface="Menlo"/>
              </a:rPr>
              <a:t>DECISION</a:t>
            </a:r>
          </a:p>
        </p:txBody>
      </p:sp>
      <p:sp>
        <p:nvSpPr>
          <p:cNvPr id="8" name="Rounded Rectangle 7"/>
          <p:cNvSpPr/>
          <p:nvPr/>
        </p:nvSpPr>
        <p:spPr>
          <a:xfrm>
            <a:off x="658368" y="1874519"/>
            <a:ext cx="1965960" cy="566928"/>
          </a:xfrm>
          <a:prstGeom prst="roundRect">
            <a:avLst>
              <a:gd name="adj" fmla="val 8000"/>
            </a:avLst>
          </a:prstGeom>
          <a:solidFill>
            <a:srgbClr val="1A1D20"/>
          </a:solidFill>
          <a:ln>
            <a:solidFill>
              <a:srgbClr val="3B404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19" y="2057400"/>
            <a:ext cx="1819656" cy="164592"/>
          </a:xfrm>
          <a:prstGeom prst="rect">
            <a:avLst/>
          </a:prstGeom>
          <a:noFill/>
        </p:spPr>
        <p:txBody>
          <a:bodyPr wrap="square" lIns="0" rIns="0" tIns="0" bIns="0" anchor="t">
            <a:spAutoFit/>
          </a:bodyPr>
          <a:lstStyle/>
          <a:p>
            <a:pPr algn="ctr">
              <a:lnSpc>
                <a:spcPct val="105000"/>
              </a:lnSpc>
              <a:spcBef>
                <a:spcPts val="0"/>
              </a:spcBef>
              <a:spcAft>
                <a:spcPts val="0"/>
              </a:spcAft>
            </a:pPr>
            <a:r>
              <a:rPr sz="900" b="1" i="0">
                <a:solidFill>
                  <a:srgbClr val="F1EEE7"/>
                </a:solidFill>
                <a:latin typeface="Menlo"/>
              </a:rPr>
              <a:t>TRIGGER</a:t>
            </a:r>
          </a:p>
        </p:txBody>
      </p:sp>
      <p:sp>
        <p:nvSpPr>
          <p:cNvPr id="10" name="Rounded Rectangle 9"/>
          <p:cNvSpPr/>
          <p:nvPr/>
        </p:nvSpPr>
        <p:spPr>
          <a:xfrm>
            <a:off x="658368" y="3063240"/>
            <a:ext cx="1965960" cy="566928"/>
          </a:xfrm>
          <a:prstGeom prst="roundRect">
            <a:avLst>
              <a:gd name="adj" fmla="val 8000"/>
            </a:avLst>
          </a:prstGeom>
          <a:solidFill>
            <a:srgbClr val="1A1D20"/>
          </a:solidFill>
          <a:ln>
            <a:solidFill>
              <a:srgbClr val="3B404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31519" y="3246120"/>
            <a:ext cx="1819656" cy="164592"/>
          </a:xfrm>
          <a:prstGeom prst="rect">
            <a:avLst/>
          </a:prstGeom>
          <a:noFill/>
        </p:spPr>
        <p:txBody>
          <a:bodyPr wrap="square" lIns="0" rIns="0" tIns="0" bIns="0" anchor="t">
            <a:spAutoFit/>
          </a:bodyPr>
          <a:lstStyle/>
          <a:p>
            <a:pPr algn="ctr">
              <a:lnSpc>
                <a:spcPct val="105000"/>
              </a:lnSpc>
              <a:spcBef>
                <a:spcPts val="0"/>
              </a:spcBef>
              <a:spcAft>
                <a:spcPts val="0"/>
              </a:spcAft>
            </a:pPr>
            <a:r>
              <a:rPr sz="900" b="1" i="0">
                <a:solidFill>
                  <a:srgbClr val="F1EEE7"/>
                </a:solidFill>
                <a:latin typeface="Menlo"/>
              </a:rPr>
              <a:t>INPUTS</a:t>
            </a:r>
          </a:p>
        </p:txBody>
      </p:sp>
      <p:sp>
        <p:nvSpPr>
          <p:cNvPr id="12" name="Rounded Rectangle 11"/>
          <p:cNvSpPr/>
          <p:nvPr/>
        </p:nvSpPr>
        <p:spPr>
          <a:xfrm>
            <a:off x="658368" y="4251960"/>
            <a:ext cx="1965960" cy="566928"/>
          </a:xfrm>
          <a:prstGeom prst="roundRect">
            <a:avLst>
              <a:gd name="adj" fmla="val 8000"/>
            </a:avLst>
          </a:prstGeom>
          <a:solidFill>
            <a:srgbClr val="1A1D20"/>
          </a:solidFill>
          <a:ln>
            <a:solidFill>
              <a:srgbClr val="3B404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31519" y="4434840"/>
            <a:ext cx="1819656" cy="164592"/>
          </a:xfrm>
          <a:prstGeom prst="rect">
            <a:avLst/>
          </a:prstGeom>
          <a:noFill/>
        </p:spPr>
        <p:txBody>
          <a:bodyPr wrap="square" lIns="0" rIns="0" tIns="0" bIns="0" anchor="t">
            <a:spAutoFit/>
          </a:bodyPr>
          <a:lstStyle/>
          <a:p>
            <a:pPr algn="ctr">
              <a:lnSpc>
                <a:spcPct val="105000"/>
              </a:lnSpc>
              <a:spcBef>
                <a:spcPts val="0"/>
              </a:spcBef>
              <a:spcAft>
                <a:spcPts val="0"/>
              </a:spcAft>
            </a:pPr>
            <a:r>
              <a:rPr sz="900" b="1" i="0">
                <a:solidFill>
                  <a:srgbClr val="F1EEE7"/>
                </a:solidFill>
                <a:latin typeface="Menlo"/>
              </a:rPr>
              <a:t>CONTEXT</a:t>
            </a:r>
          </a:p>
        </p:txBody>
      </p:sp>
      <p:sp>
        <p:nvSpPr>
          <p:cNvPr id="14" name="Rounded Rectangle 13"/>
          <p:cNvSpPr/>
          <p:nvPr/>
        </p:nvSpPr>
        <p:spPr>
          <a:xfrm>
            <a:off x="2761488" y="5166360"/>
            <a:ext cx="1965960" cy="566928"/>
          </a:xfrm>
          <a:prstGeom prst="roundRect">
            <a:avLst>
              <a:gd name="adj" fmla="val 8000"/>
            </a:avLst>
          </a:prstGeom>
          <a:solidFill>
            <a:srgbClr val="1A1D20"/>
          </a:solidFill>
          <a:ln>
            <a:solidFill>
              <a:srgbClr val="3B404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2834640" y="5349240"/>
            <a:ext cx="1819656" cy="164592"/>
          </a:xfrm>
          <a:prstGeom prst="rect">
            <a:avLst/>
          </a:prstGeom>
          <a:noFill/>
        </p:spPr>
        <p:txBody>
          <a:bodyPr wrap="square" lIns="0" rIns="0" tIns="0" bIns="0" anchor="t">
            <a:spAutoFit/>
          </a:bodyPr>
          <a:lstStyle/>
          <a:p>
            <a:pPr algn="ctr">
              <a:lnSpc>
                <a:spcPct val="105000"/>
              </a:lnSpc>
              <a:spcBef>
                <a:spcPts val="0"/>
              </a:spcBef>
              <a:spcAft>
                <a:spcPts val="0"/>
              </a:spcAft>
            </a:pPr>
            <a:r>
              <a:rPr sz="900" b="1" i="0">
                <a:solidFill>
                  <a:srgbClr val="F1EEE7"/>
                </a:solidFill>
                <a:latin typeface="Menlo"/>
              </a:rPr>
              <a:t>DISCOVERY</a:t>
            </a:r>
          </a:p>
        </p:txBody>
      </p:sp>
      <p:sp>
        <p:nvSpPr>
          <p:cNvPr id="16" name="Rounded Rectangle 15"/>
          <p:cNvSpPr/>
          <p:nvPr/>
        </p:nvSpPr>
        <p:spPr>
          <a:xfrm>
            <a:off x="4937760" y="5166360"/>
            <a:ext cx="1965960" cy="566928"/>
          </a:xfrm>
          <a:prstGeom prst="roundRect">
            <a:avLst>
              <a:gd name="adj" fmla="val 8000"/>
            </a:avLst>
          </a:prstGeom>
          <a:solidFill>
            <a:srgbClr val="1A1D20"/>
          </a:solidFill>
          <a:ln>
            <a:solidFill>
              <a:srgbClr val="3B404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5010912" y="5349240"/>
            <a:ext cx="1819656" cy="164592"/>
          </a:xfrm>
          <a:prstGeom prst="rect">
            <a:avLst/>
          </a:prstGeom>
          <a:noFill/>
        </p:spPr>
        <p:txBody>
          <a:bodyPr wrap="square" lIns="0" rIns="0" tIns="0" bIns="0" anchor="t">
            <a:spAutoFit/>
          </a:bodyPr>
          <a:lstStyle/>
          <a:p>
            <a:pPr algn="ctr">
              <a:lnSpc>
                <a:spcPct val="105000"/>
              </a:lnSpc>
              <a:spcBef>
                <a:spcPts val="0"/>
              </a:spcBef>
              <a:spcAft>
                <a:spcPts val="0"/>
              </a:spcAft>
            </a:pPr>
            <a:r>
              <a:rPr sz="900" b="1" i="0">
                <a:solidFill>
                  <a:srgbClr val="F1EEE7"/>
                </a:solidFill>
                <a:latin typeface="Menlo"/>
              </a:rPr>
              <a:t>STATE</a:t>
            </a:r>
          </a:p>
        </p:txBody>
      </p:sp>
      <p:sp>
        <p:nvSpPr>
          <p:cNvPr id="18" name="Rounded Rectangle 17"/>
          <p:cNvSpPr/>
          <p:nvPr/>
        </p:nvSpPr>
        <p:spPr>
          <a:xfrm>
            <a:off x="7315200" y="5166360"/>
            <a:ext cx="1965960" cy="566928"/>
          </a:xfrm>
          <a:prstGeom prst="roundRect">
            <a:avLst>
              <a:gd name="adj" fmla="val 8000"/>
            </a:avLst>
          </a:prstGeom>
          <a:solidFill>
            <a:srgbClr val="1A1D20"/>
          </a:solidFill>
          <a:ln>
            <a:solidFill>
              <a:srgbClr val="3B404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388352" y="5349240"/>
            <a:ext cx="1819656" cy="164592"/>
          </a:xfrm>
          <a:prstGeom prst="rect">
            <a:avLst/>
          </a:prstGeom>
          <a:noFill/>
        </p:spPr>
        <p:txBody>
          <a:bodyPr wrap="square" lIns="0" rIns="0" tIns="0" bIns="0" anchor="t">
            <a:spAutoFit/>
          </a:bodyPr>
          <a:lstStyle/>
          <a:p>
            <a:pPr algn="ctr">
              <a:lnSpc>
                <a:spcPct val="105000"/>
              </a:lnSpc>
              <a:spcBef>
                <a:spcPts val="0"/>
              </a:spcBef>
              <a:spcAft>
                <a:spcPts val="0"/>
              </a:spcAft>
            </a:pPr>
            <a:r>
              <a:rPr sz="900" b="1" i="0">
                <a:solidFill>
                  <a:srgbClr val="F1EEE7"/>
                </a:solidFill>
                <a:latin typeface="Menlo"/>
              </a:rPr>
              <a:t>NOTIFY</a:t>
            </a:r>
          </a:p>
        </p:txBody>
      </p:sp>
      <p:sp>
        <p:nvSpPr>
          <p:cNvPr id="20" name="Rounded Rectangle 19"/>
          <p:cNvSpPr/>
          <p:nvPr/>
        </p:nvSpPr>
        <p:spPr>
          <a:xfrm>
            <a:off x="9372600" y="4251960"/>
            <a:ext cx="1965960" cy="566928"/>
          </a:xfrm>
          <a:prstGeom prst="roundRect">
            <a:avLst>
              <a:gd name="adj" fmla="val 8000"/>
            </a:avLst>
          </a:prstGeom>
          <a:solidFill>
            <a:srgbClr val="1A1D20"/>
          </a:solidFill>
          <a:ln>
            <a:solidFill>
              <a:srgbClr val="3B404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9445752" y="4434840"/>
            <a:ext cx="1819656" cy="164592"/>
          </a:xfrm>
          <a:prstGeom prst="rect">
            <a:avLst/>
          </a:prstGeom>
          <a:noFill/>
        </p:spPr>
        <p:txBody>
          <a:bodyPr wrap="square" lIns="0" rIns="0" tIns="0" bIns="0" anchor="t">
            <a:spAutoFit/>
          </a:bodyPr>
          <a:lstStyle/>
          <a:p>
            <a:pPr algn="ctr">
              <a:lnSpc>
                <a:spcPct val="105000"/>
              </a:lnSpc>
              <a:spcBef>
                <a:spcPts val="0"/>
              </a:spcBef>
              <a:spcAft>
                <a:spcPts val="0"/>
              </a:spcAft>
            </a:pPr>
            <a:r>
              <a:rPr sz="900" b="1" i="0">
                <a:solidFill>
                  <a:srgbClr val="F1EEE7"/>
                </a:solidFill>
                <a:latin typeface="Menlo"/>
              </a:rPr>
              <a:t>ESCALATE</a:t>
            </a:r>
          </a:p>
        </p:txBody>
      </p:sp>
      <p:sp>
        <p:nvSpPr>
          <p:cNvPr id="22" name="Rounded Rectangle 21"/>
          <p:cNvSpPr/>
          <p:nvPr/>
        </p:nvSpPr>
        <p:spPr>
          <a:xfrm>
            <a:off x="9372600" y="3063240"/>
            <a:ext cx="1965960" cy="566928"/>
          </a:xfrm>
          <a:prstGeom prst="roundRect">
            <a:avLst>
              <a:gd name="adj" fmla="val 8000"/>
            </a:avLst>
          </a:prstGeom>
          <a:solidFill>
            <a:srgbClr val="1A1D20"/>
          </a:solidFill>
          <a:ln>
            <a:solidFill>
              <a:srgbClr val="3B404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9445752" y="3246120"/>
            <a:ext cx="1819656" cy="164592"/>
          </a:xfrm>
          <a:prstGeom prst="rect">
            <a:avLst/>
          </a:prstGeom>
          <a:noFill/>
        </p:spPr>
        <p:txBody>
          <a:bodyPr wrap="square" lIns="0" rIns="0" tIns="0" bIns="0" anchor="t">
            <a:spAutoFit/>
          </a:bodyPr>
          <a:lstStyle/>
          <a:p>
            <a:pPr algn="ctr">
              <a:lnSpc>
                <a:spcPct val="105000"/>
              </a:lnSpc>
              <a:spcBef>
                <a:spcPts val="0"/>
              </a:spcBef>
              <a:spcAft>
                <a:spcPts val="0"/>
              </a:spcAft>
            </a:pPr>
            <a:r>
              <a:rPr sz="900" b="1" i="0">
                <a:solidFill>
                  <a:srgbClr val="F1EEE7"/>
                </a:solidFill>
                <a:latin typeface="Menlo"/>
              </a:rPr>
              <a:t>NEVER DO</a:t>
            </a:r>
          </a:p>
        </p:txBody>
      </p:sp>
      <p:sp>
        <p:nvSpPr>
          <p:cNvPr id="24" name="Rounded Rectangle 23"/>
          <p:cNvSpPr/>
          <p:nvPr/>
        </p:nvSpPr>
        <p:spPr>
          <a:xfrm>
            <a:off x="9372600" y="1874519"/>
            <a:ext cx="1965960" cy="566928"/>
          </a:xfrm>
          <a:prstGeom prst="roundRect">
            <a:avLst>
              <a:gd name="adj" fmla="val 8000"/>
            </a:avLst>
          </a:prstGeom>
          <a:solidFill>
            <a:srgbClr val="1A1D20"/>
          </a:solidFill>
          <a:ln>
            <a:solidFill>
              <a:srgbClr val="3B404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9445752" y="2057400"/>
            <a:ext cx="1819656" cy="164592"/>
          </a:xfrm>
          <a:prstGeom prst="rect">
            <a:avLst/>
          </a:prstGeom>
          <a:noFill/>
        </p:spPr>
        <p:txBody>
          <a:bodyPr wrap="square" lIns="0" rIns="0" tIns="0" bIns="0" anchor="t">
            <a:spAutoFit/>
          </a:bodyPr>
          <a:lstStyle/>
          <a:p>
            <a:pPr algn="ctr">
              <a:lnSpc>
                <a:spcPct val="105000"/>
              </a:lnSpc>
              <a:spcBef>
                <a:spcPts val="0"/>
              </a:spcBef>
              <a:spcAft>
                <a:spcPts val="0"/>
              </a:spcAft>
            </a:pPr>
            <a:r>
              <a:rPr sz="900" b="1" i="0">
                <a:solidFill>
                  <a:srgbClr val="F1EEE7"/>
                </a:solidFill>
                <a:latin typeface="Menlo"/>
              </a:rPr>
              <a:t>VERIFY</a:t>
            </a:r>
          </a:p>
        </p:txBody>
      </p:sp>
      <p:sp>
        <p:nvSpPr>
          <p:cNvPr id="26" name="Rounded Rectangle 25"/>
          <p:cNvSpPr/>
          <p:nvPr/>
        </p:nvSpPr>
        <p:spPr>
          <a:xfrm>
            <a:off x="7315200" y="1261872"/>
            <a:ext cx="1965960" cy="566928"/>
          </a:xfrm>
          <a:prstGeom prst="roundRect">
            <a:avLst>
              <a:gd name="adj" fmla="val 8000"/>
            </a:avLst>
          </a:prstGeom>
          <a:solidFill>
            <a:srgbClr val="1A1D20"/>
          </a:solidFill>
          <a:ln>
            <a:solidFill>
              <a:srgbClr val="3B404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7388352" y="1444751"/>
            <a:ext cx="1819656" cy="164592"/>
          </a:xfrm>
          <a:prstGeom prst="rect">
            <a:avLst/>
          </a:prstGeom>
          <a:noFill/>
        </p:spPr>
        <p:txBody>
          <a:bodyPr wrap="square" lIns="0" rIns="0" tIns="0" bIns="0" anchor="t">
            <a:spAutoFit/>
          </a:bodyPr>
          <a:lstStyle/>
          <a:p>
            <a:pPr algn="ctr">
              <a:lnSpc>
                <a:spcPct val="105000"/>
              </a:lnSpc>
              <a:spcBef>
                <a:spcPts val="0"/>
              </a:spcBef>
              <a:spcAft>
                <a:spcPts val="0"/>
              </a:spcAft>
            </a:pPr>
            <a:r>
              <a:rPr sz="900" b="1" i="0">
                <a:solidFill>
                  <a:srgbClr val="F1EEE7"/>
                </a:solidFill>
                <a:latin typeface="Menlo"/>
              </a:rPr>
              <a:t>ACTION</a:t>
            </a:r>
          </a:p>
        </p:txBody>
      </p:sp>
      <p:sp>
        <p:nvSpPr>
          <p:cNvPr id="28" name="Rounded Rectangle 27"/>
          <p:cNvSpPr/>
          <p:nvPr/>
        </p:nvSpPr>
        <p:spPr>
          <a:xfrm>
            <a:off x="4937760" y="1261872"/>
            <a:ext cx="1965960" cy="566928"/>
          </a:xfrm>
          <a:prstGeom prst="roundRect">
            <a:avLst>
              <a:gd name="adj" fmla="val 8000"/>
            </a:avLst>
          </a:prstGeom>
          <a:solidFill>
            <a:srgbClr val="1A1D20"/>
          </a:solidFill>
          <a:ln>
            <a:solidFill>
              <a:srgbClr val="3B404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5010912" y="1444751"/>
            <a:ext cx="1819656" cy="164592"/>
          </a:xfrm>
          <a:prstGeom prst="rect">
            <a:avLst/>
          </a:prstGeom>
          <a:noFill/>
        </p:spPr>
        <p:txBody>
          <a:bodyPr wrap="square" lIns="0" rIns="0" tIns="0" bIns="0" anchor="t">
            <a:spAutoFit/>
          </a:bodyPr>
          <a:lstStyle/>
          <a:p>
            <a:pPr algn="ctr">
              <a:lnSpc>
                <a:spcPct val="105000"/>
              </a:lnSpc>
              <a:spcBef>
                <a:spcPts val="0"/>
              </a:spcBef>
              <a:spcAft>
                <a:spcPts val="0"/>
              </a:spcAft>
            </a:pPr>
            <a:r>
              <a:rPr sz="900" b="1" i="0">
                <a:solidFill>
                  <a:srgbClr val="F1EEE7"/>
                </a:solidFill>
                <a:latin typeface="Menlo"/>
              </a:rPr>
              <a:t>RULE</a:t>
            </a:r>
          </a:p>
        </p:txBody>
      </p:sp>
      <p:sp>
        <p:nvSpPr>
          <p:cNvPr id="30" name="Rounded Rectangle 29"/>
          <p:cNvSpPr/>
          <p:nvPr/>
        </p:nvSpPr>
        <p:spPr>
          <a:xfrm>
            <a:off x="2761488" y="1261872"/>
            <a:ext cx="1965960" cy="566928"/>
          </a:xfrm>
          <a:prstGeom prst="roundRect">
            <a:avLst>
              <a:gd name="adj" fmla="val 8000"/>
            </a:avLst>
          </a:prstGeom>
          <a:solidFill>
            <a:srgbClr val="1A1D20"/>
          </a:solidFill>
          <a:ln>
            <a:solidFill>
              <a:srgbClr val="3B404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2834640" y="1444751"/>
            <a:ext cx="1819656" cy="164592"/>
          </a:xfrm>
          <a:prstGeom prst="rect">
            <a:avLst/>
          </a:prstGeom>
          <a:noFill/>
        </p:spPr>
        <p:txBody>
          <a:bodyPr wrap="square" lIns="0" rIns="0" tIns="0" bIns="0" anchor="t">
            <a:spAutoFit/>
          </a:bodyPr>
          <a:lstStyle/>
          <a:p>
            <a:pPr algn="ctr">
              <a:lnSpc>
                <a:spcPct val="105000"/>
              </a:lnSpc>
              <a:spcBef>
                <a:spcPts val="0"/>
              </a:spcBef>
              <a:spcAft>
                <a:spcPts val="0"/>
              </a:spcAft>
            </a:pPr>
            <a:r>
              <a:rPr sz="900" b="1" i="0">
                <a:solidFill>
                  <a:srgbClr val="F1EEE7"/>
                </a:solidFill>
                <a:latin typeface="Menlo"/>
              </a:rPr>
              <a:t>OWNER</a:t>
            </a:r>
          </a:p>
        </p:txBody>
      </p:sp>
      <p:cxnSp>
        <p:nvCxnSpPr>
          <p:cNvPr id="32" name="Connector 31"/>
          <p:cNvCxnSpPr/>
          <p:nvPr/>
        </p:nvCxnSpPr>
        <p:spPr>
          <a:xfrm>
            <a:off x="2651760" y="2148840"/>
            <a:ext cx="1901952" cy="594360"/>
          </a:xfrm>
          <a:prstGeom prst="line">
            <a:avLst/>
          </a:prstGeom>
          <a:ln w="12700">
            <a:solidFill>
              <a:srgbClr val="3B4045"/>
            </a:solidFill>
          </a:ln>
        </p:spPr>
        <p:style>
          <a:lnRef idx="2">
            <a:schemeClr val="accent1"/>
          </a:lnRef>
          <a:fillRef idx="0">
            <a:schemeClr val="accent1"/>
          </a:fillRef>
          <a:effectRef idx="1">
            <a:schemeClr val="accent1"/>
          </a:effectRef>
          <a:fontRef idx="minor">
            <a:schemeClr val="tx1"/>
          </a:fontRef>
        </p:style>
      </p:cxnSp>
      <p:cxnSp>
        <p:nvCxnSpPr>
          <p:cNvPr id="33" name="Connector 32"/>
          <p:cNvCxnSpPr/>
          <p:nvPr/>
        </p:nvCxnSpPr>
        <p:spPr>
          <a:xfrm flipV="1">
            <a:off x="2651760" y="3108960"/>
            <a:ext cx="1901952" cy="228600"/>
          </a:xfrm>
          <a:prstGeom prst="line">
            <a:avLst/>
          </a:prstGeom>
          <a:ln w="12700">
            <a:solidFill>
              <a:srgbClr val="3B4045"/>
            </a:solidFill>
          </a:ln>
        </p:spPr>
        <p:style>
          <a:lnRef idx="2">
            <a:schemeClr val="accent1"/>
          </a:lnRef>
          <a:fillRef idx="0">
            <a:schemeClr val="accent1"/>
          </a:fillRef>
          <a:effectRef idx="1">
            <a:schemeClr val="accent1"/>
          </a:effectRef>
          <a:fontRef idx="minor">
            <a:schemeClr val="tx1"/>
          </a:fontRef>
        </p:style>
      </p:cxnSp>
      <p:cxnSp>
        <p:nvCxnSpPr>
          <p:cNvPr id="34" name="Connector 33"/>
          <p:cNvCxnSpPr/>
          <p:nvPr/>
        </p:nvCxnSpPr>
        <p:spPr>
          <a:xfrm flipV="1">
            <a:off x="2651760" y="3813048"/>
            <a:ext cx="2103120" cy="713232"/>
          </a:xfrm>
          <a:prstGeom prst="line">
            <a:avLst/>
          </a:prstGeom>
          <a:ln w="12700">
            <a:solidFill>
              <a:srgbClr val="3B4045"/>
            </a:solidFill>
          </a:ln>
        </p:spPr>
        <p:style>
          <a:lnRef idx="2">
            <a:schemeClr val="accent1"/>
          </a:lnRef>
          <a:fillRef idx="0">
            <a:schemeClr val="accent1"/>
          </a:fillRef>
          <a:effectRef idx="1">
            <a:schemeClr val="accent1"/>
          </a:effectRef>
          <a:fontRef idx="minor">
            <a:schemeClr val="tx1"/>
          </a:fontRef>
        </p:style>
      </p:cxnSp>
      <p:cxnSp>
        <p:nvCxnSpPr>
          <p:cNvPr id="35" name="Connector 34"/>
          <p:cNvCxnSpPr/>
          <p:nvPr/>
        </p:nvCxnSpPr>
        <p:spPr>
          <a:xfrm flipV="1">
            <a:off x="3749039" y="3813048"/>
            <a:ext cx="1417321" cy="1353312"/>
          </a:xfrm>
          <a:prstGeom prst="line">
            <a:avLst/>
          </a:prstGeom>
          <a:ln w="12700">
            <a:solidFill>
              <a:srgbClr val="3B4045"/>
            </a:solidFill>
          </a:ln>
        </p:spPr>
        <p:style>
          <a:lnRef idx="2">
            <a:schemeClr val="accent1"/>
          </a:lnRef>
          <a:fillRef idx="0">
            <a:schemeClr val="accent1"/>
          </a:fillRef>
          <a:effectRef idx="1">
            <a:schemeClr val="accent1"/>
          </a:effectRef>
          <a:fontRef idx="minor">
            <a:schemeClr val="tx1"/>
          </a:fontRef>
        </p:style>
      </p:cxnSp>
      <p:cxnSp>
        <p:nvCxnSpPr>
          <p:cNvPr id="36" name="Connector 35"/>
          <p:cNvCxnSpPr/>
          <p:nvPr/>
        </p:nvCxnSpPr>
        <p:spPr>
          <a:xfrm flipV="1">
            <a:off x="5925312" y="3813048"/>
            <a:ext cx="155448" cy="1353312"/>
          </a:xfrm>
          <a:prstGeom prst="line">
            <a:avLst/>
          </a:prstGeom>
          <a:ln w="12700">
            <a:solidFill>
              <a:srgbClr val="3B4045"/>
            </a:solidFill>
          </a:ln>
        </p:spPr>
        <p:style>
          <a:lnRef idx="2">
            <a:schemeClr val="accent1"/>
          </a:lnRef>
          <a:fillRef idx="0">
            <a:schemeClr val="accent1"/>
          </a:fillRef>
          <a:effectRef idx="1">
            <a:schemeClr val="accent1"/>
          </a:effectRef>
          <a:fontRef idx="minor">
            <a:schemeClr val="tx1"/>
          </a:fontRef>
        </p:style>
      </p:cxnSp>
      <p:cxnSp>
        <p:nvCxnSpPr>
          <p:cNvPr id="37" name="Connector 36"/>
          <p:cNvCxnSpPr/>
          <p:nvPr/>
        </p:nvCxnSpPr>
        <p:spPr>
          <a:xfrm flipH="1" flipV="1">
            <a:off x="6995160" y="3813048"/>
            <a:ext cx="320040" cy="1353312"/>
          </a:xfrm>
          <a:prstGeom prst="line">
            <a:avLst/>
          </a:prstGeom>
          <a:ln w="12700">
            <a:solidFill>
              <a:srgbClr val="3B4045"/>
            </a:solidFill>
          </a:ln>
        </p:spPr>
        <p:style>
          <a:lnRef idx="2">
            <a:schemeClr val="accent1"/>
          </a:lnRef>
          <a:fillRef idx="0">
            <a:schemeClr val="accent1"/>
          </a:fillRef>
          <a:effectRef idx="1">
            <a:schemeClr val="accent1"/>
          </a:effectRef>
          <a:fontRef idx="minor">
            <a:schemeClr val="tx1"/>
          </a:fontRef>
        </p:style>
      </p:cxnSp>
      <p:cxnSp>
        <p:nvCxnSpPr>
          <p:cNvPr id="38" name="Connector 37"/>
          <p:cNvCxnSpPr/>
          <p:nvPr/>
        </p:nvCxnSpPr>
        <p:spPr>
          <a:xfrm flipH="1" flipV="1">
            <a:off x="7406640" y="3657600"/>
            <a:ext cx="1965960" cy="868680"/>
          </a:xfrm>
          <a:prstGeom prst="line">
            <a:avLst/>
          </a:prstGeom>
          <a:ln w="12700">
            <a:solidFill>
              <a:srgbClr val="3B4045"/>
            </a:solidFill>
          </a:ln>
        </p:spPr>
        <p:style>
          <a:lnRef idx="2">
            <a:schemeClr val="accent1"/>
          </a:lnRef>
          <a:fillRef idx="0">
            <a:schemeClr val="accent1"/>
          </a:fillRef>
          <a:effectRef idx="1">
            <a:schemeClr val="accent1"/>
          </a:effectRef>
          <a:fontRef idx="minor">
            <a:schemeClr val="tx1"/>
          </a:fontRef>
        </p:style>
      </p:cxnSp>
      <p:cxnSp>
        <p:nvCxnSpPr>
          <p:cNvPr id="39" name="Connector 38"/>
          <p:cNvCxnSpPr/>
          <p:nvPr/>
        </p:nvCxnSpPr>
        <p:spPr>
          <a:xfrm flipH="1" flipV="1">
            <a:off x="7616952" y="3200400"/>
            <a:ext cx="1755648" cy="137160"/>
          </a:xfrm>
          <a:prstGeom prst="line">
            <a:avLst/>
          </a:prstGeom>
          <a:ln w="12700">
            <a:solidFill>
              <a:srgbClr val="3B4045"/>
            </a:solidFill>
          </a:ln>
        </p:spPr>
        <p:style>
          <a:lnRef idx="2">
            <a:schemeClr val="accent1"/>
          </a:lnRef>
          <a:fillRef idx="0">
            <a:schemeClr val="accent1"/>
          </a:fillRef>
          <a:effectRef idx="1">
            <a:schemeClr val="accent1"/>
          </a:effectRef>
          <a:fontRef idx="minor">
            <a:schemeClr val="tx1"/>
          </a:fontRef>
        </p:style>
      </p:cxnSp>
      <p:cxnSp>
        <p:nvCxnSpPr>
          <p:cNvPr id="40" name="Connector 39"/>
          <p:cNvCxnSpPr/>
          <p:nvPr/>
        </p:nvCxnSpPr>
        <p:spPr>
          <a:xfrm flipH="1">
            <a:off x="7498079" y="2148840"/>
            <a:ext cx="1874521" cy="594360"/>
          </a:xfrm>
          <a:prstGeom prst="line">
            <a:avLst/>
          </a:prstGeom>
          <a:ln w="12700">
            <a:solidFill>
              <a:srgbClr val="3B4045"/>
            </a:solidFill>
          </a:ln>
        </p:spPr>
        <p:style>
          <a:lnRef idx="2">
            <a:schemeClr val="accent1"/>
          </a:lnRef>
          <a:fillRef idx="0">
            <a:schemeClr val="accent1"/>
          </a:fillRef>
          <a:effectRef idx="1">
            <a:schemeClr val="accent1"/>
          </a:effectRef>
          <a:fontRef idx="minor">
            <a:schemeClr val="tx1"/>
          </a:fontRef>
        </p:style>
      </p:cxnSp>
      <p:cxnSp>
        <p:nvCxnSpPr>
          <p:cNvPr id="41" name="Connector 40"/>
          <p:cNvCxnSpPr/>
          <p:nvPr/>
        </p:nvCxnSpPr>
        <p:spPr>
          <a:xfrm flipH="1">
            <a:off x="6995160" y="1828800"/>
            <a:ext cx="320040" cy="566928"/>
          </a:xfrm>
          <a:prstGeom prst="line">
            <a:avLst/>
          </a:prstGeom>
          <a:ln w="12700">
            <a:solidFill>
              <a:srgbClr val="3B4045"/>
            </a:solidFill>
          </a:ln>
        </p:spPr>
        <p:style>
          <a:lnRef idx="2">
            <a:schemeClr val="accent1"/>
          </a:lnRef>
          <a:fillRef idx="0">
            <a:schemeClr val="accent1"/>
          </a:fillRef>
          <a:effectRef idx="1">
            <a:schemeClr val="accent1"/>
          </a:effectRef>
          <a:fontRef idx="minor">
            <a:schemeClr val="tx1"/>
          </a:fontRef>
        </p:style>
      </p:cxnSp>
      <p:cxnSp>
        <p:nvCxnSpPr>
          <p:cNvPr id="42" name="Connector 41"/>
          <p:cNvCxnSpPr/>
          <p:nvPr/>
        </p:nvCxnSpPr>
        <p:spPr>
          <a:xfrm>
            <a:off x="5925312" y="1828800"/>
            <a:ext cx="155448" cy="566928"/>
          </a:xfrm>
          <a:prstGeom prst="line">
            <a:avLst/>
          </a:prstGeom>
          <a:ln w="12700">
            <a:solidFill>
              <a:srgbClr val="3B4045"/>
            </a:solidFill>
          </a:ln>
        </p:spPr>
        <p:style>
          <a:lnRef idx="2">
            <a:schemeClr val="accent1"/>
          </a:lnRef>
          <a:fillRef idx="0">
            <a:schemeClr val="accent1"/>
          </a:fillRef>
          <a:effectRef idx="1">
            <a:schemeClr val="accent1"/>
          </a:effectRef>
          <a:fontRef idx="minor">
            <a:schemeClr val="tx1"/>
          </a:fontRef>
        </p:style>
      </p:cxnSp>
      <p:cxnSp>
        <p:nvCxnSpPr>
          <p:cNvPr id="43" name="Connector 42"/>
          <p:cNvCxnSpPr/>
          <p:nvPr/>
        </p:nvCxnSpPr>
        <p:spPr>
          <a:xfrm>
            <a:off x="3749039" y="1828800"/>
            <a:ext cx="1417321" cy="566928"/>
          </a:xfrm>
          <a:prstGeom prst="line">
            <a:avLst/>
          </a:prstGeom>
          <a:ln w="12700">
            <a:solidFill>
              <a:srgbClr val="3B4045"/>
            </a:solidFill>
          </a:ln>
        </p:spPr>
        <p:style>
          <a:lnRef idx="2">
            <a:schemeClr val="accent1"/>
          </a:lnRef>
          <a:fillRef idx="0">
            <a:schemeClr val="accent1"/>
          </a:fillRef>
          <a:effectRef idx="1">
            <a:schemeClr val="accent1"/>
          </a:effectRef>
          <a:fontRef idx="minor">
            <a:schemeClr val="tx1"/>
          </a:fontRef>
        </p:style>
      </p:cxnSp>
      <p:sp>
        <p:nvSpPr>
          <p:cNvPr id="44" name="TextBox 43"/>
          <p:cNvSpPr txBox="1"/>
          <p:nvPr/>
        </p:nvSpPr>
        <p:spPr>
          <a:xfrm>
            <a:off x="11292840" y="6473952"/>
            <a:ext cx="365760" cy="164592"/>
          </a:xfrm>
          <a:prstGeom prst="rect">
            <a:avLst/>
          </a:prstGeom>
          <a:noFill/>
        </p:spPr>
        <p:txBody>
          <a:bodyPr wrap="square" lIns="0" rIns="0" tIns="0" bIns="0" anchor="t">
            <a:spAutoFit/>
          </a:bodyPr>
          <a:lstStyle/>
          <a:p>
            <a:pPr algn="r">
              <a:lnSpc>
                <a:spcPct val="105000"/>
              </a:lnSpc>
              <a:spcBef>
                <a:spcPts val="0"/>
              </a:spcBef>
              <a:spcAft>
                <a:spcPts val="0"/>
              </a:spcAft>
            </a:pPr>
            <a:r>
              <a:rPr sz="800" b="0" i="0">
                <a:solidFill>
                  <a:srgbClr val="A8ADB2"/>
                </a:solidFill>
                <a:latin typeface="Menlo"/>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1EEE7"/>
          </a:solidFill>
          <a:ln>
            <a:solidFill>
              <a:srgbClr val="F1EEE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56032"/>
            <a:ext cx="5029200" cy="228600"/>
          </a:xfrm>
          <a:prstGeom prst="rect">
            <a:avLst/>
          </a:prstGeom>
          <a:noFill/>
        </p:spPr>
        <p:txBody>
          <a:bodyPr wrap="square" lIns="0" rIns="0" tIns="0" bIns="0" anchor="t">
            <a:spAutoFit/>
          </a:bodyPr>
          <a:lstStyle/>
          <a:p>
            <a:pPr algn="l">
              <a:lnSpc>
                <a:spcPct val="105000"/>
              </a:lnSpc>
              <a:spcBef>
                <a:spcPts val="0"/>
              </a:spcBef>
              <a:spcAft>
                <a:spcPts val="0"/>
              </a:spcAft>
            </a:pPr>
            <a:r>
              <a:rPr sz="900" b="1" i="0">
                <a:solidFill>
                  <a:srgbClr val="111315"/>
                </a:solidFill>
                <a:latin typeface="Menlo"/>
              </a:rPr>
              <a:t>PROMPT VERSUS PROCESS</a:t>
            </a:r>
          </a:p>
        </p:txBody>
      </p:sp>
      <p:sp>
        <p:nvSpPr>
          <p:cNvPr id="4" name="TextBox 3"/>
          <p:cNvSpPr txBox="1"/>
          <p:nvPr/>
        </p:nvSpPr>
        <p:spPr>
          <a:xfrm>
            <a:off x="621792" y="841248"/>
            <a:ext cx="3474720" cy="457200"/>
          </a:xfrm>
          <a:prstGeom prst="rect">
            <a:avLst/>
          </a:prstGeom>
          <a:noFill/>
        </p:spPr>
        <p:txBody>
          <a:bodyPr wrap="square" lIns="0" rIns="0" tIns="0" bIns="0" anchor="t">
            <a:spAutoFit/>
          </a:bodyPr>
          <a:lstStyle/>
          <a:p>
            <a:pPr algn="l">
              <a:lnSpc>
                <a:spcPct val="105000"/>
              </a:lnSpc>
              <a:spcBef>
                <a:spcPts val="0"/>
              </a:spcBef>
              <a:spcAft>
                <a:spcPts val="0"/>
              </a:spcAft>
            </a:pPr>
            <a:r>
              <a:rPr sz="3000" b="1" i="0">
                <a:solidFill>
                  <a:srgbClr val="50575E"/>
                </a:solidFill>
                <a:latin typeface="Avenir Next"/>
              </a:rPr>
              <a:t>A long wish</a:t>
            </a:r>
          </a:p>
        </p:txBody>
      </p:sp>
      <p:sp>
        <p:nvSpPr>
          <p:cNvPr id="5" name="TextBox 4"/>
          <p:cNvSpPr txBox="1"/>
          <p:nvPr/>
        </p:nvSpPr>
        <p:spPr>
          <a:xfrm>
            <a:off x="6492240" y="841248"/>
            <a:ext cx="4846320" cy="457200"/>
          </a:xfrm>
          <a:prstGeom prst="rect">
            <a:avLst/>
          </a:prstGeom>
          <a:noFill/>
        </p:spPr>
        <p:txBody>
          <a:bodyPr wrap="square" lIns="0" rIns="0" tIns="0" bIns="0" anchor="t">
            <a:spAutoFit/>
          </a:bodyPr>
          <a:lstStyle/>
          <a:p>
            <a:pPr algn="l">
              <a:lnSpc>
                <a:spcPct val="105000"/>
              </a:lnSpc>
              <a:spcBef>
                <a:spcPts val="0"/>
              </a:spcBef>
              <a:spcAft>
                <a:spcPts val="0"/>
              </a:spcAft>
            </a:pPr>
            <a:r>
              <a:rPr sz="3000" b="1" i="0">
                <a:solidFill>
                  <a:srgbClr val="111315"/>
                </a:solidFill>
                <a:latin typeface="Avenir Next"/>
              </a:rPr>
              <a:t>An operating policy</a:t>
            </a:r>
          </a:p>
        </p:txBody>
      </p:sp>
      <p:sp>
        <p:nvSpPr>
          <p:cNvPr id="6" name="Rounded Rectangle 5"/>
          <p:cNvSpPr/>
          <p:nvPr/>
        </p:nvSpPr>
        <p:spPr>
          <a:xfrm>
            <a:off x="640080" y="1572768"/>
            <a:ext cx="5074920" cy="4343400"/>
          </a:xfrm>
          <a:prstGeom prst="roundRect">
            <a:avLst>
              <a:gd name="adj" fmla="val 8000"/>
            </a:avLst>
          </a:prstGeom>
          <a:solidFill>
            <a:srgbClr val="E1DED7"/>
          </a:solidFill>
          <a:ln>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87552" y="1965960"/>
            <a:ext cx="4370832" cy="2148840"/>
          </a:xfrm>
          <a:prstGeom prst="rect">
            <a:avLst/>
          </a:prstGeom>
          <a:noFill/>
        </p:spPr>
        <p:txBody>
          <a:bodyPr wrap="square" lIns="0" rIns="0" tIns="0" bIns="0" anchor="ctr">
            <a:spAutoFit/>
          </a:bodyPr>
          <a:lstStyle/>
          <a:p>
            <a:pPr algn="l">
              <a:lnSpc>
                <a:spcPct val="105000"/>
              </a:lnSpc>
              <a:spcBef>
                <a:spcPts val="0"/>
              </a:spcBef>
              <a:spcAft>
                <a:spcPts val="0"/>
              </a:spcAft>
            </a:pPr>
            <a:r>
              <a:rPr sz="3100" b="1" i="0">
                <a:solidFill>
                  <a:srgbClr val="111315"/>
                </a:solidFill>
                <a:latin typeface="Avenir Next"/>
              </a:rPr>
              <a:t>Every morning, find AI news and summarize it for me.</a:t>
            </a:r>
          </a:p>
        </p:txBody>
      </p:sp>
      <p:sp>
        <p:nvSpPr>
          <p:cNvPr id="8" name="TextBox 7"/>
          <p:cNvSpPr txBox="1"/>
          <p:nvPr/>
        </p:nvSpPr>
        <p:spPr>
          <a:xfrm>
            <a:off x="987552" y="5148072"/>
            <a:ext cx="4279392" cy="320040"/>
          </a:xfrm>
          <a:prstGeom prst="rect">
            <a:avLst/>
          </a:prstGeom>
          <a:noFill/>
        </p:spPr>
        <p:txBody>
          <a:bodyPr wrap="square" lIns="0" rIns="0" tIns="0" bIns="0" anchor="t">
            <a:spAutoFit/>
          </a:bodyPr>
          <a:lstStyle/>
          <a:p>
            <a:pPr algn="l">
              <a:lnSpc>
                <a:spcPct val="105000"/>
              </a:lnSpc>
              <a:spcBef>
                <a:spcPts val="0"/>
              </a:spcBef>
              <a:spcAft>
                <a:spcPts val="0"/>
              </a:spcAft>
            </a:pPr>
            <a:r>
              <a:rPr sz="1200" b="0" i="0">
                <a:solidFill>
                  <a:srgbClr val="50575E"/>
                </a:solidFill>
                <a:latin typeface="Menlo"/>
              </a:rPr>
              <a:t>No sources. No threshold. No state. No proof.</a:t>
            </a:r>
          </a:p>
        </p:txBody>
      </p:sp>
      <p:sp>
        <p:nvSpPr>
          <p:cNvPr id="9" name="Rounded Rectangle 8"/>
          <p:cNvSpPr/>
          <p:nvPr/>
        </p:nvSpPr>
        <p:spPr>
          <a:xfrm>
            <a:off x="6199632" y="1353312"/>
            <a:ext cx="5367528" cy="4800600"/>
          </a:xfrm>
          <a:prstGeom prst="roundRect">
            <a:avLst>
              <a:gd name="adj" fmla="val 8000"/>
            </a:avLst>
          </a:prstGeom>
          <a:solidFill>
            <a:srgbClr val="111315"/>
          </a:solidFill>
          <a:ln>
            <a:solidFill>
              <a:srgbClr val="11131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ounded Rectangle 9"/>
          <p:cNvSpPr/>
          <p:nvPr/>
        </p:nvSpPr>
        <p:spPr>
          <a:xfrm>
            <a:off x="6565392" y="1764792"/>
            <a:ext cx="201168" cy="201168"/>
          </a:xfrm>
          <a:prstGeom prst="roundRect">
            <a:avLst>
              <a:gd name="adj" fmla="val 8000"/>
            </a:avLst>
          </a:prstGeom>
          <a:solidFill>
            <a:srgbClr val="FF5A1F"/>
          </a:solidFill>
          <a:ln>
            <a:solidFill>
              <a:srgbClr val="FF5A1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004304" y="1719072"/>
            <a:ext cx="4069080" cy="292608"/>
          </a:xfrm>
          <a:prstGeom prst="rect">
            <a:avLst/>
          </a:prstGeom>
          <a:noFill/>
        </p:spPr>
        <p:txBody>
          <a:bodyPr wrap="square" lIns="0" rIns="0" tIns="0" bIns="0" anchor="t">
            <a:spAutoFit/>
          </a:bodyPr>
          <a:lstStyle/>
          <a:p>
            <a:pPr algn="l">
              <a:lnSpc>
                <a:spcPct val="105000"/>
              </a:lnSpc>
              <a:spcBef>
                <a:spcPts val="0"/>
              </a:spcBef>
              <a:spcAft>
                <a:spcPts val="0"/>
              </a:spcAft>
            </a:pPr>
            <a:r>
              <a:rPr sz="1400" b="1" i="0">
                <a:solidFill>
                  <a:srgbClr val="F1EEE7"/>
                </a:solidFill>
                <a:latin typeface="Avenir Next"/>
              </a:rPr>
              <a:t>Named source categories</a:t>
            </a:r>
          </a:p>
        </p:txBody>
      </p:sp>
      <p:sp>
        <p:nvSpPr>
          <p:cNvPr id="12" name="Rounded Rectangle 11"/>
          <p:cNvSpPr/>
          <p:nvPr/>
        </p:nvSpPr>
        <p:spPr>
          <a:xfrm>
            <a:off x="6565392" y="2331720"/>
            <a:ext cx="201168" cy="201168"/>
          </a:xfrm>
          <a:prstGeom prst="roundRect">
            <a:avLst>
              <a:gd name="adj" fmla="val 8000"/>
            </a:avLst>
          </a:prstGeom>
          <a:solidFill>
            <a:srgbClr val="FF5A1F"/>
          </a:solidFill>
          <a:ln>
            <a:solidFill>
              <a:srgbClr val="FF5A1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04304" y="2286000"/>
            <a:ext cx="4069080" cy="292608"/>
          </a:xfrm>
          <a:prstGeom prst="rect">
            <a:avLst/>
          </a:prstGeom>
          <a:noFill/>
        </p:spPr>
        <p:txBody>
          <a:bodyPr wrap="square" lIns="0" rIns="0" tIns="0" bIns="0" anchor="t">
            <a:spAutoFit/>
          </a:bodyPr>
          <a:lstStyle/>
          <a:p>
            <a:pPr algn="l">
              <a:lnSpc>
                <a:spcPct val="105000"/>
              </a:lnSpc>
              <a:spcBef>
                <a:spcPts val="0"/>
              </a:spcBef>
              <a:spcAft>
                <a:spcPts val="0"/>
              </a:spcAft>
            </a:pPr>
            <a:r>
              <a:rPr sz="1400" b="0" i="0">
                <a:solidFill>
                  <a:srgbClr val="F1EEE7"/>
                </a:solidFill>
                <a:latin typeface="Avenir Next"/>
              </a:rPr>
              <a:t>Publication dates verified</a:t>
            </a:r>
          </a:p>
        </p:txBody>
      </p:sp>
      <p:sp>
        <p:nvSpPr>
          <p:cNvPr id="14" name="Rounded Rectangle 13"/>
          <p:cNvSpPr/>
          <p:nvPr/>
        </p:nvSpPr>
        <p:spPr>
          <a:xfrm>
            <a:off x="6565392" y="2898648"/>
            <a:ext cx="201168" cy="201168"/>
          </a:xfrm>
          <a:prstGeom prst="roundRect">
            <a:avLst>
              <a:gd name="adj" fmla="val 8000"/>
            </a:avLst>
          </a:prstGeom>
          <a:solidFill>
            <a:srgbClr val="FF5A1F"/>
          </a:solidFill>
          <a:ln>
            <a:solidFill>
              <a:srgbClr val="FF5A1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004304" y="2852928"/>
            <a:ext cx="4069080" cy="292608"/>
          </a:xfrm>
          <a:prstGeom prst="rect">
            <a:avLst/>
          </a:prstGeom>
          <a:noFill/>
        </p:spPr>
        <p:txBody>
          <a:bodyPr wrap="square" lIns="0" rIns="0" tIns="0" bIns="0" anchor="t">
            <a:spAutoFit/>
          </a:bodyPr>
          <a:lstStyle/>
          <a:p>
            <a:pPr algn="l">
              <a:lnSpc>
                <a:spcPct val="105000"/>
              </a:lnSpc>
              <a:spcBef>
                <a:spcPts val="0"/>
              </a:spcBef>
              <a:spcAft>
                <a:spcPts val="0"/>
              </a:spcAft>
            </a:pPr>
            <a:r>
              <a:rPr sz="1400" b="0" i="0">
                <a:solidFill>
                  <a:srgbClr val="F1EEE7"/>
                </a:solidFill>
                <a:latin typeface="Avenir Next"/>
              </a:rPr>
              <a:t>Duplicates and stale items rejected</a:t>
            </a:r>
          </a:p>
        </p:txBody>
      </p:sp>
      <p:sp>
        <p:nvSpPr>
          <p:cNvPr id="16" name="Rounded Rectangle 15"/>
          <p:cNvSpPr/>
          <p:nvPr/>
        </p:nvSpPr>
        <p:spPr>
          <a:xfrm>
            <a:off x="6565392" y="3465575"/>
            <a:ext cx="201168" cy="201168"/>
          </a:xfrm>
          <a:prstGeom prst="roundRect">
            <a:avLst>
              <a:gd name="adj" fmla="val 8000"/>
            </a:avLst>
          </a:prstGeom>
          <a:solidFill>
            <a:srgbClr val="FF5A1F"/>
          </a:solidFill>
          <a:ln>
            <a:solidFill>
              <a:srgbClr val="FF5A1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004304" y="3419856"/>
            <a:ext cx="4069080" cy="292608"/>
          </a:xfrm>
          <a:prstGeom prst="rect">
            <a:avLst/>
          </a:prstGeom>
          <a:noFill/>
        </p:spPr>
        <p:txBody>
          <a:bodyPr wrap="square" lIns="0" rIns="0" tIns="0" bIns="0" anchor="t">
            <a:spAutoFit/>
          </a:bodyPr>
          <a:lstStyle/>
          <a:p>
            <a:pPr algn="l">
              <a:lnSpc>
                <a:spcPct val="105000"/>
              </a:lnSpc>
              <a:spcBef>
                <a:spcPts val="0"/>
              </a:spcBef>
              <a:spcAft>
                <a:spcPts val="0"/>
              </a:spcAft>
            </a:pPr>
            <a:r>
              <a:rPr sz="1400" b="0" i="0">
                <a:solidFill>
                  <a:srgbClr val="F1EEE7"/>
                </a:solidFill>
                <a:latin typeface="Avenir Next"/>
              </a:rPr>
              <a:t>Direct URLs preserved</a:t>
            </a:r>
          </a:p>
        </p:txBody>
      </p:sp>
      <p:sp>
        <p:nvSpPr>
          <p:cNvPr id="18" name="Rounded Rectangle 17"/>
          <p:cNvSpPr/>
          <p:nvPr/>
        </p:nvSpPr>
        <p:spPr>
          <a:xfrm>
            <a:off x="6565392" y="4032503"/>
            <a:ext cx="201168" cy="201168"/>
          </a:xfrm>
          <a:prstGeom prst="roundRect">
            <a:avLst>
              <a:gd name="adj" fmla="val 8000"/>
            </a:avLst>
          </a:prstGeom>
          <a:solidFill>
            <a:srgbClr val="FF5A1F"/>
          </a:solidFill>
          <a:ln>
            <a:solidFill>
              <a:srgbClr val="FF5A1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004304" y="3986783"/>
            <a:ext cx="4069080" cy="292608"/>
          </a:xfrm>
          <a:prstGeom prst="rect">
            <a:avLst/>
          </a:prstGeom>
          <a:noFill/>
        </p:spPr>
        <p:txBody>
          <a:bodyPr wrap="square" lIns="0" rIns="0" tIns="0" bIns="0" anchor="t">
            <a:spAutoFit/>
          </a:bodyPr>
          <a:lstStyle/>
          <a:p>
            <a:pPr algn="l">
              <a:lnSpc>
                <a:spcPct val="105000"/>
              </a:lnSpc>
              <a:spcBef>
                <a:spcPts val="0"/>
              </a:spcBef>
              <a:spcAft>
                <a:spcPts val="0"/>
              </a:spcAft>
            </a:pPr>
            <a:r>
              <a:rPr sz="1400" b="0" i="0">
                <a:solidFill>
                  <a:srgbClr val="F1EEE7"/>
                </a:solidFill>
                <a:latin typeface="Avenir Next"/>
              </a:rPr>
              <a:t>Confidence and implications labeled</a:t>
            </a:r>
          </a:p>
        </p:txBody>
      </p:sp>
      <p:sp>
        <p:nvSpPr>
          <p:cNvPr id="20" name="Rounded Rectangle 19"/>
          <p:cNvSpPr/>
          <p:nvPr/>
        </p:nvSpPr>
        <p:spPr>
          <a:xfrm>
            <a:off x="6565392" y="4599432"/>
            <a:ext cx="201168" cy="201168"/>
          </a:xfrm>
          <a:prstGeom prst="roundRect">
            <a:avLst>
              <a:gd name="adj" fmla="val 8000"/>
            </a:avLst>
          </a:prstGeom>
          <a:solidFill>
            <a:srgbClr val="FF5A1F"/>
          </a:solidFill>
          <a:ln>
            <a:solidFill>
              <a:srgbClr val="FF5A1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7004304" y="4553712"/>
            <a:ext cx="4069080" cy="292608"/>
          </a:xfrm>
          <a:prstGeom prst="rect">
            <a:avLst/>
          </a:prstGeom>
          <a:noFill/>
        </p:spPr>
        <p:txBody>
          <a:bodyPr wrap="square" lIns="0" rIns="0" tIns="0" bIns="0" anchor="t">
            <a:spAutoFit/>
          </a:bodyPr>
          <a:lstStyle/>
          <a:p>
            <a:pPr algn="l">
              <a:lnSpc>
                <a:spcPct val="105000"/>
              </a:lnSpc>
              <a:spcBef>
                <a:spcPts val="0"/>
              </a:spcBef>
              <a:spcAft>
                <a:spcPts val="0"/>
              </a:spcAft>
            </a:pPr>
            <a:r>
              <a:rPr sz="1400" b="1" i="0">
                <a:solidFill>
                  <a:srgbClr val="F1EEE7"/>
                </a:solidFill>
                <a:latin typeface="Avenir Next"/>
              </a:rPr>
              <a:t>Silent when nothing crosses the bar</a:t>
            </a:r>
          </a:p>
        </p:txBody>
      </p:sp>
      <p:sp>
        <p:nvSpPr>
          <p:cNvPr id="22" name="Rounded Rectangle 21"/>
          <p:cNvSpPr/>
          <p:nvPr/>
        </p:nvSpPr>
        <p:spPr>
          <a:xfrm>
            <a:off x="6565392" y="5166359"/>
            <a:ext cx="201168" cy="201168"/>
          </a:xfrm>
          <a:prstGeom prst="roundRect">
            <a:avLst>
              <a:gd name="adj" fmla="val 8000"/>
            </a:avLst>
          </a:prstGeom>
          <a:solidFill>
            <a:srgbClr val="FF5A1F"/>
          </a:solidFill>
          <a:ln>
            <a:solidFill>
              <a:srgbClr val="FF5A1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004304" y="5120640"/>
            <a:ext cx="4069080" cy="292608"/>
          </a:xfrm>
          <a:prstGeom prst="rect">
            <a:avLst/>
          </a:prstGeom>
          <a:noFill/>
        </p:spPr>
        <p:txBody>
          <a:bodyPr wrap="square" lIns="0" rIns="0" tIns="0" bIns="0" anchor="t">
            <a:spAutoFit/>
          </a:bodyPr>
          <a:lstStyle/>
          <a:p>
            <a:pPr algn="l">
              <a:lnSpc>
                <a:spcPct val="105000"/>
              </a:lnSpc>
              <a:spcBef>
                <a:spcPts val="0"/>
              </a:spcBef>
              <a:spcAft>
                <a:spcPts val="0"/>
              </a:spcAft>
            </a:pPr>
            <a:r>
              <a:rPr sz="1400" b="1" i="0">
                <a:solidFill>
                  <a:srgbClr val="F1EEE7"/>
                </a:solidFill>
                <a:latin typeface="Avenir Next"/>
              </a:rPr>
              <a:t>Never publishes or contacts anyone</a:t>
            </a:r>
          </a:p>
        </p:txBody>
      </p:sp>
      <p:sp>
        <p:nvSpPr>
          <p:cNvPr id="24" name="TextBox 23"/>
          <p:cNvSpPr txBox="1"/>
          <p:nvPr/>
        </p:nvSpPr>
        <p:spPr>
          <a:xfrm>
            <a:off x="11292840" y="6473952"/>
            <a:ext cx="365760" cy="164592"/>
          </a:xfrm>
          <a:prstGeom prst="rect">
            <a:avLst/>
          </a:prstGeom>
          <a:noFill/>
        </p:spPr>
        <p:txBody>
          <a:bodyPr wrap="square" lIns="0" rIns="0" tIns="0" bIns="0" anchor="t">
            <a:spAutoFit/>
          </a:bodyPr>
          <a:lstStyle/>
          <a:p>
            <a:pPr algn="r">
              <a:lnSpc>
                <a:spcPct val="105000"/>
              </a:lnSpc>
              <a:spcBef>
                <a:spcPts val="0"/>
              </a:spcBef>
              <a:spcAft>
                <a:spcPts val="0"/>
              </a:spcAft>
            </a:pPr>
            <a:r>
              <a:rPr sz="800" b="0" i="0">
                <a:solidFill>
                  <a:srgbClr val="62676C"/>
                </a:solidFill>
                <a:latin typeface="Menlo"/>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11315"/>
          </a:solidFill>
          <a:ln>
            <a:solidFill>
              <a:srgbClr val="11131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56032"/>
            <a:ext cx="5029200" cy="228600"/>
          </a:xfrm>
          <a:prstGeom prst="rect">
            <a:avLst/>
          </a:prstGeom>
          <a:noFill/>
        </p:spPr>
        <p:txBody>
          <a:bodyPr wrap="square" lIns="0" rIns="0" tIns="0" bIns="0" anchor="t">
            <a:spAutoFit/>
          </a:bodyPr>
          <a:lstStyle/>
          <a:p>
            <a:pPr algn="l">
              <a:lnSpc>
                <a:spcPct val="105000"/>
              </a:lnSpc>
              <a:spcBef>
                <a:spcPts val="0"/>
              </a:spcBef>
              <a:spcAft>
                <a:spcPts val="0"/>
              </a:spcAft>
            </a:pPr>
            <a:r>
              <a:rPr sz="900" b="1" i="0">
                <a:solidFill>
                  <a:srgbClr val="F1EEE7"/>
                </a:solidFill>
                <a:latin typeface="Menlo"/>
              </a:rPr>
              <a:t>LIVE BUILD</a:t>
            </a:r>
          </a:p>
        </p:txBody>
      </p:sp>
      <p:sp>
        <p:nvSpPr>
          <p:cNvPr id="4" name="TextBox 3"/>
          <p:cNvSpPr txBox="1"/>
          <p:nvPr/>
        </p:nvSpPr>
        <p:spPr>
          <a:xfrm>
            <a:off x="10698480" y="256032"/>
            <a:ext cx="960120" cy="228600"/>
          </a:xfrm>
          <a:prstGeom prst="rect">
            <a:avLst/>
          </a:prstGeom>
          <a:noFill/>
        </p:spPr>
        <p:txBody>
          <a:bodyPr wrap="square" lIns="0" rIns="0" tIns="0" bIns="0" anchor="t">
            <a:spAutoFit/>
          </a:bodyPr>
          <a:lstStyle/>
          <a:p>
            <a:pPr algn="r">
              <a:lnSpc>
                <a:spcPct val="105000"/>
              </a:lnSpc>
              <a:spcBef>
                <a:spcPts val="0"/>
              </a:spcBef>
              <a:spcAft>
                <a:spcPts val="0"/>
              </a:spcAft>
            </a:pPr>
            <a:r>
              <a:rPr sz="900" b="1" i="0">
                <a:solidFill>
                  <a:srgbClr val="FF5A1F"/>
                </a:solidFill>
                <a:latin typeface="Menlo"/>
              </a:rPr>
              <a:t>25 MIN</a:t>
            </a:r>
          </a:p>
        </p:txBody>
      </p:sp>
      <p:sp>
        <p:nvSpPr>
          <p:cNvPr id="5" name="TextBox 4"/>
          <p:cNvSpPr txBox="1"/>
          <p:nvPr/>
        </p:nvSpPr>
        <p:spPr>
          <a:xfrm>
            <a:off x="566928" y="841248"/>
            <a:ext cx="5577840" cy="594360"/>
          </a:xfrm>
          <a:prstGeom prst="rect">
            <a:avLst/>
          </a:prstGeom>
          <a:noFill/>
        </p:spPr>
        <p:txBody>
          <a:bodyPr wrap="square" lIns="0" rIns="0" tIns="0" bIns="0" anchor="t">
            <a:spAutoFit/>
          </a:bodyPr>
          <a:lstStyle/>
          <a:p>
            <a:pPr algn="l">
              <a:lnSpc>
                <a:spcPct val="95000"/>
              </a:lnSpc>
              <a:spcBef>
                <a:spcPts val="0"/>
              </a:spcBef>
              <a:spcAft>
                <a:spcPts val="0"/>
              </a:spcAft>
            </a:pPr>
            <a:r>
              <a:rPr sz="3800" b="1" i="0">
                <a:solidFill>
                  <a:srgbClr val="F1EEE7"/>
                </a:solidFill>
                <a:latin typeface="Avenir Next"/>
              </a:rPr>
              <a:t>We build one live.</a:t>
            </a:r>
          </a:p>
        </p:txBody>
      </p:sp>
      <p:sp>
        <p:nvSpPr>
          <p:cNvPr id="6" name="TextBox 5"/>
          <p:cNvSpPr txBox="1"/>
          <p:nvPr/>
        </p:nvSpPr>
        <p:spPr>
          <a:xfrm>
            <a:off x="594360" y="1572768"/>
            <a:ext cx="7680960" cy="457200"/>
          </a:xfrm>
          <a:prstGeom prst="rect">
            <a:avLst/>
          </a:prstGeom>
          <a:noFill/>
        </p:spPr>
        <p:txBody>
          <a:bodyPr wrap="square" lIns="0" rIns="0" tIns="0" bIns="0" anchor="t">
            <a:spAutoFit/>
          </a:bodyPr>
          <a:lstStyle/>
          <a:p>
            <a:pPr algn="l">
              <a:lnSpc>
                <a:spcPct val="105000"/>
              </a:lnSpc>
              <a:spcBef>
                <a:spcPts val="0"/>
              </a:spcBef>
              <a:spcAft>
                <a:spcPts val="0"/>
              </a:spcAft>
            </a:pPr>
            <a:r>
              <a:rPr sz="1700" b="0" i="0">
                <a:solidFill>
                  <a:srgbClr val="A8ADB2"/>
                </a:solidFill>
                <a:latin typeface="Avenir Next"/>
              </a:rPr>
              <a:t>A recurring institute research brief, built as a safe temporary workflow.</a:t>
            </a:r>
          </a:p>
        </p:txBody>
      </p:sp>
      <p:sp>
        <p:nvSpPr>
          <p:cNvPr id="7" name="TextBox 6"/>
          <p:cNvSpPr txBox="1"/>
          <p:nvPr/>
        </p:nvSpPr>
        <p:spPr>
          <a:xfrm>
            <a:off x="612648" y="2514600"/>
            <a:ext cx="320040" cy="228600"/>
          </a:xfrm>
          <a:prstGeom prst="rect">
            <a:avLst/>
          </a:prstGeom>
          <a:noFill/>
        </p:spPr>
        <p:txBody>
          <a:bodyPr wrap="square" lIns="0" rIns="0" tIns="0" bIns="0" anchor="t">
            <a:spAutoFit/>
          </a:bodyPr>
          <a:lstStyle/>
          <a:p>
            <a:pPr algn="l">
              <a:lnSpc>
                <a:spcPct val="105000"/>
              </a:lnSpc>
              <a:spcBef>
                <a:spcPts val="0"/>
              </a:spcBef>
              <a:spcAft>
                <a:spcPts val="0"/>
              </a:spcAft>
            </a:pPr>
            <a:r>
              <a:rPr sz="1000" b="1" i="0">
                <a:solidFill>
                  <a:srgbClr val="FF5A1F"/>
                </a:solidFill>
                <a:latin typeface="Menlo"/>
              </a:rPr>
              <a:t>1</a:t>
            </a:r>
          </a:p>
        </p:txBody>
      </p:sp>
      <p:sp>
        <p:nvSpPr>
          <p:cNvPr id="8" name="Rounded Rectangle 7"/>
          <p:cNvSpPr/>
          <p:nvPr/>
        </p:nvSpPr>
        <p:spPr>
          <a:xfrm>
            <a:off x="612648" y="2898648"/>
            <a:ext cx="1371600" cy="2011680"/>
          </a:xfrm>
          <a:prstGeom prst="roundRect">
            <a:avLst>
              <a:gd name="adj" fmla="val 8000"/>
            </a:avLst>
          </a:prstGeom>
          <a:solidFill>
            <a:srgbClr val="1A1D20"/>
          </a:solidFill>
          <a:ln>
            <a:solidFill>
              <a:srgbClr val="3B404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49808" y="3154680"/>
            <a:ext cx="1097280" cy="320040"/>
          </a:xfrm>
          <a:prstGeom prst="rect">
            <a:avLst/>
          </a:prstGeom>
          <a:noFill/>
        </p:spPr>
        <p:txBody>
          <a:bodyPr wrap="square" lIns="0" rIns="0" tIns="0" bIns="0" anchor="t">
            <a:spAutoFit/>
          </a:bodyPr>
          <a:lstStyle/>
          <a:p>
            <a:pPr algn="l">
              <a:lnSpc>
                <a:spcPct val="105000"/>
              </a:lnSpc>
              <a:spcBef>
                <a:spcPts val="0"/>
              </a:spcBef>
              <a:spcAft>
                <a:spcPts val="0"/>
              </a:spcAft>
            </a:pPr>
            <a:r>
              <a:rPr sz="1700" b="1" i="0">
                <a:solidFill>
                  <a:srgbClr val="F1EEE7"/>
                </a:solidFill>
                <a:latin typeface="Avenir Next"/>
              </a:rPr>
              <a:t>Define</a:t>
            </a:r>
          </a:p>
        </p:txBody>
      </p:sp>
      <p:sp>
        <p:nvSpPr>
          <p:cNvPr id="10" name="TextBox 9"/>
          <p:cNvSpPr txBox="1"/>
          <p:nvPr/>
        </p:nvSpPr>
        <p:spPr>
          <a:xfrm>
            <a:off x="749808" y="3611880"/>
            <a:ext cx="1078992" cy="640080"/>
          </a:xfrm>
          <a:prstGeom prst="rect">
            <a:avLst/>
          </a:prstGeom>
          <a:noFill/>
        </p:spPr>
        <p:txBody>
          <a:bodyPr wrap="square" lIns="0" rIns="0" tIns="0" bIns="0" anchor="t">
            <a:spAutoFit/>
          </a:bodyPr>
          <a:lstStyle/>
          <a:p>
            <a:pPr algn="l">
              <a:lnSpc>
                <a:spcPct val="105000"/>
              </a:lnSpc>
              <a:spcBef>
                <a:spcPts val="0"/>
              </a:spcBef>
              <a:spcAft>
                <a:spcPts val="0"/>
              </a:spcAft>
            </a:pPr>
            <a:r>
              <a:rPr sz="1300" b="0" i="0">
                <a:solidFill>
                  <a:srgbClr val="A8ADB2"/>
                </a:solidFill>
                <a:latin typeface="Avenir Next"/>
              </a:rPr>
              <a:t>the decision</a:t>
            </a:r>
          </a:p>
        </p:txBody>
      </p:sp>
      <p:cxnSp>
        <p:nvCxnSpPr>
          <p:cNvPr id="11" name="Connector 10"/>
          <p:cNvCxnSpPr/>
          <p:nvPr/>
        </p:nvCxnSpPr>
        <p:spPr>
          <a:xfrm>
            <a:off x="1984248" y="3904487"/>
            <a:ext cx="256032" cy="0"/>
          </a:xfrm>
          <a:prstGeom prst="line">
            <a:avLst/>
          </a:prstGeom>
          <a:ln w="25400">
            <a:solidFill>
              <a:srgbClr val="FF5A1F"/>
            </a:solidFill>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2240280" y="2825496"/>
            <a:ext cx="320040" cy="228600"/>
          </a:xfrm>
          <a:prstGeom prst="rect">
            <a:avLst/>
          </a:prstGeom>
          <a:noFill/>
        </p:spPr>
        <p:txBody>
          <a:bodyPr wrap="square" lIns="0" rIns="0" tIns="0" bIns="0" anchor="t">
            <a:spAutoFit/>
          </a:bodyPr>
          <a:lstStyle/>
          <a:p>
            <a:pPr algn="l">
              <a:lnSpc>
                <a:spcPct val="105000"/>
              </a:lnSpc>
              <a:spcBef>
                <a:spcPts val="0"/>
              </a:spcBef>
              <a:spcAft>
                <a:spcPts val="0"/>
              </a:spcAft>
            </a:pPr>
            <a:r>
              <a:rPr sz="1000" b="1" i="0">
                <a:solidFill>
                  <a:srgbClr val="FF5A1F"/>
                </a:solidFill>
                <a:latin typeface="Menlo"/>
              </a:rPr>
              <a:t>2</a:t>
            </a:r>
          </a:p>
        </p:txBody>
      </p:sp>
      <p:sp>
        <p:nvSpPr>
          <p:cNvPr id="13" name="Rounded Rectangle 12"/>
          <p:cNvSpPr/>
          <p:nvPr/>
        </p:nvSpPr>
        <p:spPr>
          <a:xfrm>
            <a:off x="2240280" y="3209544"/>
            <a:ext cx="1371600" cy="2011680"/>
          </a:xfrm>
          <a:prstGeom prst="roundRect">
            <a:avLst>
              <a:gd name="adj" fmla="val 8000"/>
            </a:avLst>
          </a:prstGeom>
          <a:solidFill>
            <a:srgbClr val="1A1D20"/>
          </a:solidFill>
          <a:ln>
            <a:solidFill>
              <a:srgbClr val="3B404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2377440" y="3465576"/>
            <a:ext cx="1097280" cy="320040"/>
          </a:xfrm>
          <a:prstGeom prst="rect">
            <a:avLst/>
          </a:prstGeom>
          <a:noFill/>
        </p:spPr>
        <p:txBody>
          <a:bodyPr wrap="square" lIns="0" rIns="0" tIns="0" bIns="0" anchor="t">
            <a:spAutoFit/>
          </a:bodyPr>
          <a:lstStyle/>
          <a:p>
            <a:pPr algn="l">
              <a:lnSpc>
                <a:spcPct val="105000"/>
              </a:lnSpc>
              <a:spcBef>
                <a:spcPts val="0"/>
              </a:spcBef>
              <a:spcAft>
                <a:spcPts val="0"/>
              </a:spcAft>
            </a:pPr>
            <a:r>
              <a:rPr sz="1700" b="1" i="0">
                <a:solidFill>
                  <a:srgbClr val="F1EEE7"/>
                </a:solidFill>
                <a:latin typeface="Avenir Next"/>
              </a:rPr>
              <a:t>Add</a:t>
            </a:r>
          </a:p>
        </p:txBody>
      </p:sp>
      <p:sp>
        <p:nvSpPr>
          <p:cNvPr id="15" name="TextBox 14"/>
          <p:cNvSpPr txBox="1"/>
          <p:nvPr/>
        </p:nvSpPr>
        <p:spPr>
          <a:xfrm>
            <a:off x="2377440" y="3922776"/>
            <a:ext cx="1078992" cy="640080"/>
          </a:xfrm>
          <a:prstGeom prst="rect">
            <a:avLst/>
          </a:prstGeom>
          <a:noFill/>
        </p:spPr>
        <p:txBody>
          <a:bodyPr wrap="square" lIns="0" rIns="0" tIns="0" bIns="0" anchor="t">
            <a:spAutoFit/>
          </a:bodyPr>
          <a:lstStyle/>
          <a:p>
            <a:pPr algn="l">
              <a:lnSpc>
                <a:spcPct val="105000"/>
              </a:lnSpc>
              <a:spcBef>
                <a:spcPts val="0"/>
              </a:spcBef>
              <a:spcAft>
                <a:spcPts val="0"/>
              </a:spcAft>
            </a:pPr>
            <a:r>
              <a:rPr sz="1300" b="0" i="0">
                <a:solidFill>
                  <a:srgbClr val="A8ADB2"/>
                </a:solidFill>
                <a:latin typeface="Avenir Next"/>
              </a:rPr>
              <a:t>context</a:t>
            </a:r>
          </a:p>
        </p:txBody>
      </p:sp>
      <p:cxnSp>
        <p:nvCxnSpPr>
          <p:cNvPr id="16" name="Connector 15"/>
          <p:cNvCxnSpPr/>
          <p:nvPr/>
        </p:nvCxnSpPr>
        <p:spPr>
          <a:xfrm>
            <a:off x="3611880" y="4215383"/>
            <a:ext cx="256032" cy="0"/>
          </a:xfrm>
          <a:prstGeom prst="line">
            <a:avLst/>
          </a:prstGeom>
          <a:ln w="25400">
            <a:solidFill>
              <a:srgbClr val="FF5A1F"/>
            </a:solidFill>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3867912" y="2514600"/>
            <a:ext cx="320040" cy="228600"/>
          </a:xfrm>
          <a:prstGeom prst="rect">
            <a:avLst/>
          </a:prstGeom>
          <a:noFill/>
        </p:spPr>
        <p:txBody>
          <a:bodyPr wrap="square" lIns="0" rIns="0" tIns="0" bIns="0" anchor="t">
            <a:spAutoFit/>
          </a:bodyPr>
          <a:lstStyle/>
          <a:p>
            <a:pPr algn="l">
              <a:lnSpc>
                <a:spcPct val="105000"/>
              </a:lnSpc>
              <a:spcBef>
                <a:spcPts val="0"/>
              </a:spcBef>
              <a:spcAft>
                <a:spcPts val="0"/>
              </a:spcAft>
            </a:pPr>
            <a:r>
              <a:rPr sz="1000" b="1" i="0">
                <a:solidFill>
                  <a:srgbClr val="FF5A1F"/>
                </a:solidFill>
                <a:latin typeface="Menlo"/>
              </a:rPr>
              <a:t>3</a:t>
            </a:r>
          </a:p>
        </p:txBody>
      </p:sp>
      <p:sp>
        <p:nvSpPr>
          <p:cNvPr id="18" name="Rounded Rectangle 17"/>
          <p:cNvSpPr/>
          <p:nvPr/>
        </p:nvSpPr>
        <p:spPr>
          <a:xfrm>
            <a:off x="3867912" y="2898648"/>
            <a:ext cx="1371600" cy="2011680"/>
          </a:xfrm>
          <a:prstGeom prst="roundRect">
            <a:avLst>
              <a:gd name="adj" fmla="val 8000"/>
            </a:avLst>
          </a:prstGeom>
          <a:solidFill>
            <a:srgbClr val="1A1D20"/>
          </a:solidFill>
          <a:ln>
            <a:solidFill>
              <a:srgbClr val="3B404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005072" y="3154680"/>
            <a:ext cx="1097280" cy="320040"/>
          </a:xfrm>
          <a:prstGeom prst="rect">
            <a:avLst/>
          </a:prstGeom>
          <a:noFill/>
        </p:spPr>
        <p:txBody>
          <a:bodyPr wrap="square" lIns="0" rIns="0" tIns="0" bIns="0" anchor="t">
            <a:spAutoFit/>
          </a:bodyPr>
          <a:lstStyle/>
          <a:p>
            <a:pPr algn="l">
              <a:lnSpc>
                <a:spcPct val="105000"/>
              </a:lnSpc>
              <a:spcBef>
                <a:spcPts val="0"/>
              </a:spcBef>
              <a:spcAft>
                <a:spcPts val="0"/>
              </a:spcAft>
            </a:pPr>
            <a:r>
              <a:rPr sz="1700" b="1" i="0">
                <a:solidFill>
                  <a:srgbClr val="F1EEE7"/>
                </a:solidFill>
                <a:latin typeface="Avenir Next"/>
              </a:rPr>
              <a:t>Attach</a:t>
            </a:r>
          </a:p>
        </p:txBody>
      </p:sp>
      <p:sp>
        <p:nvSpPr>
          <p:cNvPr id="20" name="TextBox 19"/>
          <p:cNvSpPr txBox="1"/>
          <p:nvPr/>
        </p:nvSpPr>
        <p:spPr>
          <a:xfrm>
            <a:off x="4005072" y="3611880"/>
            <a:ext cx="1078992" cy="640080"/>
          </a:xfrm>
          <a:prstGeom prst="rect">
            <a:avLst/>
          </a:prstGeom>
          <a:noFill/>
        </p:spPr>
        <p:txBody>
          <a:bodyPr wrap="square" lIns="0" rIns="0" tIns="0" bIns="0" anchor="t">
            <a:spAutoFit/>
          </a:bodyPr>
          <a:lstStyle/>
          <a:p>
            <a:pPr algn="l">
              <a:lnSpc>
                <a:spcPct val="105000"/>
              </a:lnSpc>
              <a:spcBef>
                <a:spcPts val="0"/>
              </a:spcBef>
              <a:spcAft>
                <a:spcPts val="0"/>
              </a:spcAft>
            </a:pPr>
            <a:r>
              <a:rPr sz="1300" b="0" i="0">
                <a:solidFill>
                  <a:srgbClr val="A8ADB2"/>
                </a:solidFill>
                <a:latin typeface="Avenir Next"/>
              </a:rPr>
              <a:t>skills + tools</a:t>
            </a:r>
          </a:p>
        </p:txBody>
      </p:sp>
      <p:cxnSp>
        <p:nvCxnSpPr>
          <p:cNvPr id="21" name="Connector 20"/>
          <p:cNvCxnSpPr/>
          <p:nvPr/>
        </p:nvCxnSpPr>
        <p:spPr>
          <a:xfrm>
            <a:off x="5239512" y="3904487"/>
            <a:ext cx="256032" cy="0"/>
          </a:xfrm>
          <a:prstGeom prst="line">
            <a:avLst/>
          </a:prstGeom>
          <a:ln w="25400">
            <a:solidFill>
              <a:srgbClr val="FF5A1F"/>
            </a:solidFill>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5495544" y="2825496"/>
            <a:ext cx="320040" cy="228600"/>
          </a:xfrm>
          <a:prstGeom prst="rect">
            <a:avLst/>
          </a:prstGeom>
          <a:noFill/>
        </p:spPr>
        <p:txBody>
          <a:bodyPr wrap="square" lIns="0" rIns="0" tIns="0" bIns="0" anchor="t">
            <a:spAutoFit/>
          </a:bodyPr>
          <a:lstStyle/>
          <a:p>
            <a:pPr algn="l">
              <a:lnSpc>
                <a:spcPct val="105000"/>
              </a:lnSpc>
              <a:spcBef>
                <a:spcPts val="0"/>
              </a:spcBef>
              <a:spcAft>
                <a:spcPts val="0"/>
              </a:spcAft>
            </a:pPr>
            <a:r>
              <a:rPr sz="1000" b="1" i="0">
                <a:solidFill>
                  <a:srgbClr val="FF5A1F"/>
                </a:solidFill>
                <a:latin typeface="Menlo"/>
              </a:rPr>
              <a:t>4</a:t>
            </a:r>
          </a:p>
        </p:txBody>
      </p:sp>
      <p:sp>
        <p:nvSpPr>
          <p:cNvPr id="23" name="Rounded Rectangle 22"/>
          <p:cNvSpPr/>
          <p:nvPr/>
        </p:nvSpPr>
        <p:spPr>
          <a:xfrm>
            <a:off x="5495544" y="3209544"/>
            <a:ext cx="1371600" cy="2011680"/>
          </a:xfrm>
          <a:prstGeom prst="roundRect">
            <a:avLst>
              <a:gd name="adj" fmla="val 8000"/>
            </a:avLst>
          </a:prstGeom>
          <a:solidFill>
            <a:srgbClr val="1A1D20"/>
          </a:solidFill>
          <a:ln>
            <a:solidFill>
              <a:srgbClr val="3B404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5632704" y="3465576"/>
            <a:ext cx="1097280" cy="320040"/>
          </a:xfrm>
          <a:prstGeom prst="rect">
            <a:avLst/>
          </a:prstGeom>
          <a:noFill/>
        </p:spPr>
        <p:txBody>
          <a:bodyPr wrap="square" lIns="0" rIns="0" tIns="0" bIns="0" anchor="t">
            <a:spAutoFit/>
          </a:bodyPr>
          <a:lstStyle/>
          <a:p>
            <a:pPr algn="l">
              <a:lnSpc>
                <a:spcPct val="105000"/>
              </a:lnSpc>
              <a:spcBef>
                <a:spcPts val="0"/>
              </a:spcBef>
              <a:spcAft>
                <a:spcPts val="0"/>
              </a:spcAft>
            </a:pPr>
            <a:r>
              <a:rPr sz="1700" b="1" i="0">
                <a:solidFill>
                  <a:srgbClr val="F1EEE7"/>
                </a:solidFill>
                <a:latin typeface="Avenir Next"/>
              </a:rPr>
              <a:t>Split</a:t>
            </a:r>
          </a:p>
        </p:txBody>
      </p:sp>
      <p:sp>
        <p:nvSpPr>
          <p:cNvPr id="25" name="TextBox 24"/>
          <p:cNvSpPr txBox="1"/>
          <p:nvPr/>
        </p:nvSpPr>
        <p:spPr>
          <a:xfrm>
            <a:off x="5632704" y="3922776"/>
            <a:ext cx="1078992" cy="640080"/>
          </a:xfrm>
          <a:prstGeom prst="rect">
            <a:avLst/>
          </a:prstGeom>
          <a:noFill/>
        </p:spPr>
        <p:txBody>
          <a:bodyPr wrap="square" lIns="0" rIns="0" tIns="0" bIns="0" anchor="t">
            <a:spAutoFit/>
          </a:bodyPr>
          <a:lstStyle/>
          <a:p>
            <a:pPr algn="l">
              <a:lnSpc>
                <a:spcPct val="105000"/>
              </a:lnSpc>
              <a:spcBef>
                <a:spcPts val="0"/>
              </a:spcBef>
              <a:spcAft>
                <a:spcPts val="0"/>
              </a:spcAft>
            </a:pPr>
            <a:r>
              <a:rPr sz="1300" b="0" i="0">
                <a:solidFill>
                  <a:srgbClr val="A8ADB2"/>
                </a:solidFill>
                <a:latin typeface="Avenir Next"/>
              </a:rPr>
              <a:t>collector + brief</a:t>
            </a:r>
          </a:p>
        </p:txBody>
      </p:sp>
      <p:cxnSp>
        <p:nvCxnSpPr>
          <p:cNvPr id="26" name="Connector 25"/>
          <p:cNvCxnSpPr/>
          <p:nvPr/>
        </p:nvCxnSpPr>
        <p:spPr>
          <a:xfrm>
            <a:off x="6867144" y="4215383"/>
            <a:ext cx="256032" cy="0"/>
          </a:xfrm>
          <a:prstGeom prst="line">
            <a:avLst/>
          </a:prstGeom>
          <a:ln w="25400">
            <a:solidFill>
              <a:srgbClr val="FF5A1F"/>
            </a:solidFill>
          </a:ln>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7123176" y="2514600"/>
            <a:ext cx="320040" cy="228600"/>
          </a:xfrm>
          <a:prstGeom prst="rect">
            <a:avLst/>
          </a:prstGeom>
          <a:noFill/>
        </p:spPr>
        <p:txBody>
          <a:bodyPr wrap="square" lIns="0" rIns="0" tIns="0" bIns="0" anchor="t">
            <a:spAutoFit/>
          </a:bodyPr>
          <a:lstStyle/>
          <a:p>
            <a:pPr algn="l">
              <a:lnSpc>
                <a:spcPct val="105000"/>
              </a:lnSpc>
              <a:spcBef>
                <a:spcPts val="0"/>
              </a:spcBef>
              <a:spcAft>
                <a:spcPts val="0"/>
              </a:spcAft>
            </a:pPr>
            <a:r>
              <a:rPr sz="1000" b="1" i="0">
                <a:solidFill>
                  <a:srgbClr val="FF5A1F"/>
                </a:solidFill>
                <a:latin typeface="Menlo"/>
              </a:rPr>
              <a:t>5</a:t>
            </a:r>
          </a:p>
        </p:txBody>
      </p:sp>
      <p:sp>
        <p:nvSpPr>
          <p:cNvPr id="28" name="Rounded Rectangle 27"/>
          <p:cNvSpPr/>
          <p:nvPr/>
        </p:nvSpPr>
        <p:spPr>
          <a:xfrm>
            <a:off x="7123176" y="2898648"/>
            <a:ext cx="1371600" cy="2011680"/>
          </a:xfrm>
          <a:prstGeom prst="roundRect">
            <a:avLst>
              <a:gd name="adj" fmla="val 8000"/>
            </a:avLst>
          </a:prstGeom>
          <a:solidFill>
            <a:srgbClr val="1A1D20"/>
          </a:solidFill>
          <a:ln>
            <a:solidFill>
              <a:srgbClr val="3B404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7260336" y="3154680"/>
            <a:ext cx="1097280" cy="320040"/>
          </a:xfrm>
          <a:prstGeom prst="rect">
            <a:avLst/>
          </a:prstGeom>
          <a:noFill/>
        </p:spPr>
        <p:txBody>
          <a:bodyPr wrap="square" lIns="0" rIns="0" tIns="0" bIns="0" anchor="t">
            <a:spAutoFit/>
          </a:bodyPr>
          <a:lstStyle/>
          <a:p>
            <a:pPr algn="l">
              <a:lnSpc>
                <a:spcPct val="105000"/>
              </a:lnSpc>
              <a:spcBef>
                <a:spcPts val="0"/>
              </a:spcBef>
              <a:spcAft>
                <a:spcPts val="0"/>
              </a:spcAft>
            </a:pPr>
            <a:r>
              <a:rPr sz="1700" b="1" i="0">
                <a:solidFill>
                  <a:srgbClr val="F1EEE7"/>
                </a:solidFill>
                <a:latin typeface="Avenir Next"/>
              </a:rPr>
              <a:t>Write</a:t>
            </a:r>
          </a:p>
        </p:txBody>
      </p:sp>
      <p:sp>
        <p:nvSpPr>
          <p:cNvPr id="30" name="TextBox 29"/>
          <p:cNvSpPr txBox="1"/>
          <p:nvPr/>
        </p:nvSpPr>
        <p:spPr>
          <a:xfrm>
            <a:off x="7260336" y="3611880"/>
            <a:ext cx="1078992" cy="640080"/>
          </a:xfrm>
          <a:prstGeom prst="rect">
            <a:avLst/>
          </a:prstGeom>
          <a:noFill/>
        </p:spPr>
        <p:txBody>
          <a:bodyPr wrap="square" lIns="0" rIns="0" tIns="0" bIns="0" anchor="t">
            <a:spAutoFit/>
          </a:bodyPr>
          <a:lstStyle/>
          <a:p>
            <a:pPr algn="l">
              <a:lnSpc>
                <a:spcPct val="105000"/>
              </a:lnSpc>
              <a:spcBef>
                <a:spcPts val="0"/>
              </a:spcBef>
              <a:spcAft>
                <a:spcPts val="0"/>
              </a:spcAft>
            </a:pPr>
            <a:r>
              <a:rPr sz="1300" b="0" i="0">
                <a:solidFill>
                  <a:srgbClr val="A8ADB2"/>
                </a:solidFill>
                <a:latin typeface="Avenir Next"/>
              </a:rPr>
              <a:t>state</a:t>
            </a:r>
          </a:p>
        </p:txBody>
      </p:sp>
      <p:cxnSp>
        <p:nvCxnSpPr>
          <p:cNvPr id="31" name="Connector 30"/>
          <p:cNvCxnSpPr/>
          <p:nvPr/>
        </p:nvCxnSpPr>
        <p:spPr>
          <a:xfrm>
            <a:off x="8494776" y="3904487"/>
            <a:ext cx="256032" cy="0"/>
          </a:xfrm>
          <a:prstGeom prst="line">
            <a:avLst/>
          </a:prstGeom>
          <a:ln w="25400">
            <a:solidFill>
              <a:srgbClr val="FF5A1F"/>
            </a:solidFill>
          </a:ln>
        </p:spPr>
        <p:style>
          <a:lnRef idx="2">
            <a:schemeClr val="accent1"/>
          </a:lnRef>
          <a:fillRef idx="0">
            <a:schemeClr val="accent1"/>
          </a:fillRef>
          <a:effectRef idx="1">
            <a:schemeClr val="accent1"/>
          </a:effectRef>
          <a:fontRef idx="minor">
            <a:schemeClr val="tx1"/>
          </a:fontRef>
        </p:style>
      </p:cxnSp>
      <p:sp>
        <p:nvSpPr>
          <p:cNvPr id="32" name="TextBox 31"/>
          <p:cNvSpPr txBox="1"/>
          <p:nvPr/>
        </p:nvSpPr>
        <p:spPr>
          <a:xfrm>
            <a:off x="8750808" y="2825496"/>
            <a:ext cx="320040" cy="228600"/>
          </a:xfrm>
          <a:prstGeom prst="rect">
            <a:avLst/>
          </a:prstGeom>
          <a:noFill/>
        </p:spPr>
        <p:txBody>
          <a:bodyPr wrap="square" lIns="0" rIns="0" tIns="0" bIns="0" anchor="t">
            <a:spAutoFit/>
          </a:bodyPr>
          <a:lstStyle/>
          <a:p>
            <a:pPr algn="l">
              <a:lnSpc>
                <a:spcPct val="105000"/>
              </a:lnSpc>
              <a:spcBef>
                <a:spcPts val="0"/>
              </a:spcBef>
              <a:spcAft>
                <a:spcPts val="0"/>
              </a:spcAft>
            </a:pPr>
            <a:r>
              <a:rPr sz="1000" b="1" i="0">
                <a:solidFill>
                  <a:srgbClr val="FF5A1F"/>
                </a:solidFill>
                <a:latin typeface="Menlo"/>
              </a:rPr>
              <a:t>6</a:t>
            </a:r>
          </a:p>
        </p:txBody>
      </p:sp>
      <p:sp>
        <p:nvSpPr>
          <p:cNvPr id="33" name="Rounded Rectangle 32"/>
          <p:cNvSpPr/>
          <p:nvPr/>
        </p:nvSpPr>
        <p:spPr>
          <a:xfrm>
            <a:off x="8750808" y="3209544"/>
            <a:ext cx="1371600" cy="2011680"/>
          </a:xfrm>
          <a:prstGeom prst="roundRect">
            <a:avLst>
              <a:gd name="adj" fmla="val 8000"/>
            </a:avLst>
          </a:prstGeom>
          <a:solidFill>
            <a:srgbClr val="1A1D20"/>
          </a:solidFill>
          <a:ln>
            <a:solidFill>
              <a:srgbClr val="3B404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8887968" y="3465576"/>
            <a:ext cx="1097280" cy="320040"/>
          </a:xfrm>
          <a:prstGeom prst="rect">
            <a:avLst/>
          </a:prstGeom>
          <a:noFill/>
        </p:spPr>
        <p:txBody>
          <a:bodyPr wrap="square" lIns="0" rIns="0" tIns="0" bIns="0" anchor="t">
            <a:spAutoFit/>
          </a:bodyPr>
          <a:lstStyle/>
          <a:p>
            <a:pPr algn="l">
              <a:lnSpc>
                <a:spcPct val="105000"/>
              </a:lnSpc>
              <a:spcBef>
                <a:spcPts val="0"/>
              </a:spcBef>
              <a:spcAft>
                <a:spcPts val="0"/>
              </a:spcAft>
            </a:pPr>
            <a:r>
              <a:rPr sz="1700" b="1" i="0">
                <a:solidFill>
                  <a:srgbClr val="F1EEE7"/>
                </a:solidFill>
                <a:latin typeface="Avenir Next"/>
              </a:rPr>
              <a:t>Schedule</a:t>
            </a:r>
          </a:p>
        </p:txBody>
      </p:sp>
      <p:sp>
        <p:nvSpPr>
          <p:cNvPr id="35" name="TextBox 34"/>
          <p:cNvSpPr txBox="1"/>
          <p:nvPr/>
        </p:nvSpPr>
        <p:spPr>
          <a:xfrm>
            <a:off x="8887968" y="3922776"/>
            <a:ext cx="1078992" cy="640080"/>
          </a:xfrm>
          <a:prstGeom prst="rect">
            <a:avLst/>
          </a:prstGeom>
          <a:noFill/>
        </p:spPr>
        <p:txBody>
          <a:bodyPr wrap="square" lIns="0" rIns="0" tIns="0" bIns="0" anchor="t">
            <a:spAutoFit/>
          </a:bodyPr>
          <a:lstStyle/>
          <a:p>
            <a:pPr algn="l">
              <a:lnSpc>
                <a:spcPct val="105000"/>
              </a:lnSpc>
              <a:spcBef>
                <a:spcPts val="0"/>
              </a:spcBef>
              <a:spcAft>
                <a:spcPts val="0"/>
              </a:spcAft>
            </a:pPr>
            <a:r>
              <a:rPr sz="1300" b="0" i="0">
                <a:solidFill>
                  <a:srgbClr val="A8ADB2"/>
                </a:solidFill>
                <a:latin typeface="Avenir Next"/>
              </a:rPr>
              <a:t>the run</a:t>
            </a:r>
          </a:p>
        </p:txBody>
      </p:sp>
      <p:cxnSp>
        <p:nvCxnSpPr>
          <p:cNvPr id="36" name="Connector 35"/>
          <p:cNvCxnSpPr/>
          <p:nvPr/>
        </p:nvCxnSpPr>
        <p:spPr>
          <a:xfrm>
            <a:off x="10122408" y="4215383"/>
            <a:ext cx="256032" cy="0"/>
          </a:xfrm>
          <a:prstGeom prst="line">
            <a:avLst/>
          </a:prstGeom>
          <a:ln w="25400">
            <a:solidFill>
              <a:srgbClr val="FF5A1F"/>
            </a:solidFill>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10378440" y="2514600"/>
            <a:ext cx="320040" cy="228600"/>
          </a:xfrm>
          <a:prstGeom prst="rect">
            <a:avLst/>
          </a:prstGeom>
          <a:noFill/>
        </p:spPr>
        <p:txBody>
          <a:bodyPr wrap="square" lIns="0" rIns="0" tIns="0" bIns="0" anchor="t">
            <a:spAutoFit/>
          </a:bodyPr>
          <a:lstStyle/>
          <a:p>
            <a:pPr algn="l">
              <a:lnSpc>
                <a:spcPct val="105000"/>
              </a:lnSpc>
              <a:spcBef>
                <a:spcPts val="0"/>
              </a:spcBef>
              <a:spcAft>
                <a:spcPts val="0"/>
              </a:spcAft>
            </a:pPr>
            <a:r>
              <a:rPr sz="1000" b="1" i="0">
                <a:solidFill>
                  <a:srgbClr val="FF5A1F"/>
                </a:solidFill>
                <a:latin typeface="Menlo"/>
              </a:rPr>
              <a:t>7</a:t>
            </a:r>
          </a:p>
        </p:txBody>
      </p:sp>
      <p:sp>
        <p:nvSpPr>
          <p:cNvPr id="38" name="Rounded Rectangle 37"/>
          <p:cNvSpPr/>
          <p:nvPr/>
        </p:nvSpPr>
        <p:spPr>
          <a:xfrm>
            <a:off x="10378440" y="2898648"/>
            <a:ext cx="1371600" cy="2011680"/>
          </a:xfrm>
          <a:prstGeom prst="roundRect">
            <a:avLst>
              <a:gd name="adj" fmla="val 8000"/>
            </a:avLst>
          </a:prstGeom>
          <a:solidFill>
            <a:srgbClr val="1A1D20"/>
          </a:solidFill>
          <a:ln>
            <a:solidFill>
              <a:srgbClr val="3B404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TextBox 38"/>
          <p:cNvSpPr txBox="1"/>
          <p:nvPr/>
        </p:nvSpPr>
        <p:spPr>
          <a:xfrm>
            <a:off x="10515600" y="3154680"/>
            <a:ext cx="1097280" cy="320040"/>
          </a:xfrm>
          <a:prstGeom prst="rect">
            <a:avLst/>
          </a:prstGeom>
          <a:noFill/>
        </p:spPr>
        <p:txBody>
          <a:bodyPr wrap="square" lIns="0" rIns="0" tIns="0" bIns="0" anchor="t">
            <a:spAutoFit/>
          </a:bodyPr>
          <a:lstStyle/>
          <a:p>
            <a:pPr algn="l">
              <a:lnSpc>
                <a:spcPct val="105000"/>
              </a:lnSpc>
              <a:spcBef>
                <a:spcPts val="0"/>
              </a:spcBef>
              <a:spcAft>
                <a:spcPts val="0"/>
              </a:spcAft>
            </a:pPr>
            <a:r>
              <a:rPr sz="1700" b="1" i="0">
                <a:solidFill>
                  <a:srgbClr val="F1EEE7"/>
                </a:solidFill>
                <a:latin typeface="Avenir Next"/>
              </a:rPr>
              <a:t>Verify</a:t>
            </a:r>
          </a:p>
        </p:txBody>
      </p:sp>
      <p:sp>
        <p:nvSpPr>
          <p:cNvPr id="40" name="TextBox 39"/>
          <p:cNvSpPr txBox="1"/>
          <p:nvPr/>
        </p:nvSpPr>
        <p:spPr>
          <a:xfrm>
            <a:off x="10515600" y="3611880"/>
            <a:ext cx="1078992" cy="640080"/>
          </a:xfrm>
          <a:prstGeom prst="rect">
            <a:avLst/>
          </a:prstGeom>
          <a:noFill/>
        </p:spPr>
        <p:txBody>
          <a:bodyPr wrap="square" lIns="0" rIns="0" tIns="0" bIns="0" anchor="t">
            <a:spAutoFit/>
          </a:bodyPr>
          <a:lstStyle/>
          <a:p>
            <a:pPr algn="l">
              <a:lnSpc>
                <a:spcPct val="105000"/>
              </a:lnSpc>
              <a:spcBef>
                <a:spcPts val="0"/>
              </a:spcBef>
              <a:spcAft>
                <a:spcPts val="0"/>
              </a:spcAft>
            </a:pPr>
            <a:r>
              <a:rPr sz="1300" b="0" i="0">
                <a:solidFill>
                  <a:srgbClr val="A8ADB2"/>
                </a:solidFill>
                <a:latin typeface="Avenir Next"/>
              </a:rPr>
              <a:t>the result</a:t>
            </a:r>
          </a:p>
        </p:txBody>
      </p:sp>
      <p:sp>
        <p:nvSpPr>
          <p:cNvPr id="41" name="TextBox 40"/>
          <p:cNvSpPr txBox="1"/>
          <p:nvPr/>
        </p:nvSpPr>
        <p:spPr>
          <a:xfrm>
            <a:off x="640080" y="6144768"/>
            <a:ext cx="7498079" cy="274320"/>
          </a:xfrm>
          <a:prstGeom prst="rect">
            <a:avLst/>
          </a:prstGeom>
          <a:noFill/>
        </p:spPr>
        <p:txBody>
          <a:bodyPr wrap="square" lIns="0" rIns="0" tIns="0" bIns="0" anchor="t">
            <a:spAutoFit/>
          </a:bodyPr>
          <a:lstStyle/>
          <a:p>
            <a:pPr algn="l">
              <a:lnSpc>
                <a:spcPct val="105000"/>
              </a:lnSpc>
              <a:spcBef>
                <a:spcPts val="0"/>
              </a:spcBef>
              <a:spcAft>
                <a:spcPts val="0"/>
              </a:spcAft>
            </a:pPr>
            <a:r>
              <a:rPr sz="1300" b="0" i="0">
                <a:solidFill>
                  <a:srgbClr val="A8ADB2"/>
                </a:solidFill>
                <a:latin typeface="Avenir Next"/>
              </a:rPr>
              <a:t>If the network fails, the artifact should still tell the story.</a:t>
            </a:r>
          </a:p>
        </p:txBody>
      </p:sp>
      <p:sp>
        <p:nvSpPr>
          <p:cNvPr id="42" name="TextBox 41"/>
          <p:cNvSpPr txBox="1"/>
          <p:nvPr/>
        </p:nvSpPr>
        <p:spPr>
          <a:xfrm>
            <a:off x="11292840" y="6473952"/>
            <a:ext cx="365760" cy="164592"/>
          </a:xfrm>
          <a:prstGeom prst="rect">
            <a:avLst/>
          </a:prstGeom>
          <a:noFill/>
        </p:spPr>
        <p:txBody>
          <a:bodyPr wrap="square" lIns="0" rIns="0" tIns="0" bIns="0" anchor="t">
            <a:spAutoFit/>
          </a:bodyPr>
          <a:lstStyle/>
          <a:p>
            <a:pPr algn="r">
              <a:lnSpc>
                <a:spcPct val="105000"/>
              </a:lnSpc>
              <a:spcBef>
                <a:spcPts val="0"/>
              </a:spcBef>
              <a:spcAft>
                <a:spcPts val="0"/>
              </a:spcAft>
            </a:pPr>
            <a:r>
              <a:rPr sz="800" b="0" i="0">
                <a:solidFill>
                  <a:srgbClr val="A8ADB2"/>
                </a:solidFill>
                <a:latin typeface="Menlo"/>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Hermes as an agentic operating system</dc:title>
  <dc:subject>AI Superusers July Meeting at Newman University</dc:subject>
  <dc:creator>Rob Dickson</dc:creator>
  <cp:keywords>Hermes, agentic AI, scheduled research, skills, memory, verification</cp:keywords>
  <dc:description>Designed visual presentation with Higgsfield-generated imagery.</dc:description>
  <cp:lastModifiedBy>Steve Canny</cp:lastModifiedBy>
  <cp:revision>1</cp:revision>
  <dcterms:created xsi:type="dcterms:W3CDTF">2013-01-27T09:14:16Z</dcterms:created>
  <dcterms:modified xsi:type="dcterms:W3CDTF">2013-01-27T09:15:58Z</dcterms:modified>
  <cp:category/>
</cp:coreProperties>
</file>